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309" r:id="rId3"/>
    <p:sldId id="316" r:id="rId4"/>
    <p:sldId id="317" r:id="rId5"/>
    <p:sldId id="318" r:id="rId6"/>
    <p:sldId id="319" r:id="rId7"/>
    <p:sldId id="320" r:id="rId8"/>
    <p:sldId id="324" r:id="rId9"/>
    <p:sldId id="325" r:id="rId10"/>
    <p:sldId id="321" r:id="rId11"/>
    <p:sldId id="326" r:id="rId12"/>
    <p:sldId id="327" r:id="rId13"/>
    <p:sldId id="314" r:id="rId14"/>
    <p:sldId id="261" r:id="rId15"/>
    <p:sldId id="310"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315" r:id="rId49"/>
    <p:sldId id="311" r:id="rId50"/>
    <p:sldId id="312" r:id="rId51"/>
    <p:sldId id="298" r:id="rId52"/>
    <p:sldId id="299" r:id="rId53"/>
    <p:sldId id="300" r:id="rId54"/>
    <p:sldId id="301" r:id="rId55"/>
    <p:sldId id="302" r:id="rId56"/>
    <p:sldId id="303" r:id="rId57"/>
    <p:sldId id="304" r:id="rId58"/>
    <p:sldId id="305" r:id="rId59"/>
    <p:sldId id="306" r:id="rId60"/>
    <p:sldId id="313"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48" autoAdjust="0"/>
    <p:restoredTop sz="79797" autoAdjust="0"/>
  </p:normalViewPr>
  <p:slideViewPr>
    <p:cSldViewPr snapToGrid="0">
      <p:cViewPr varScale="1">
        <p:scale>
          <a:sx n="71" d="100"/>
          <a:sy n="71" d="100"/>
        </p:scale>
        <p:origin x="1272" y="53"/>
      </p:cViewPr>
      <p:guideLst/>
    </p:cSldViewPr>
  </p:slideViewPr>
  <p:notesTextViewPr>
    <p:cViewPr>
      <p:scale>
        <a:sx n="1" d="1"/>
        <a:sy n="1" d="1"/>
      </p:scale>
      <p:origin x="0" y="0"/>
    </p:cViewPr>
  </p:notesTextViewPr>
  <p:sorterViewPr>
    <p:cViewPr>
      <p:scale>
        <a:sx n="100" d="100"/>
        <a:sy n="100" d="100"/>
      </p:scale>
      <p:origin x="0" y="-113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1360C-E1EE-434E-9025-A5F455A79F46}" type="datetimeFigureOut">
              <a:rPr lang="zh-CN" altLang="en-US" smtClean="0"/>
              <a:t>2016/9/19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9AA76-9976-41D0-BEE8-DF30A9FB0E68}" type="slidenum">
              <a:rPr lang="zh-CN" altLang="en-US" smtClean="0"/>
              <a:t>‹#›</a:t>
            </a:fld>
            <a:endParaRPr lang="zh-CN" altLang="en-US"/>
          </a:p>
        </p:txBody>
      </p:sp>
    </p:spTree>
    <p:extLst>
      <p:ext uri="{BB962C8B-B14F-4D97-AF65-F5344CB8AC3E}">
        <p14:creationId xmlns:p14="http://schemas.microsoft.com/office/powerpoint/2010/main" val="274177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 </a:t>
            </a:r>
            <a:r>
              <a:rPr lang="en-US" altLang="zh-CN" dirty="0" smtClean="0"/>
              <a:t>Prof. Simon J.D. Prince’s </a:t>
            </a:r>
            <a:r>
              <a:rPr lang="en-US" altLang="zh-CN" dirty="0" err="1" smtClean="0"/>
              <a:t>Powerpoint</a:t>
            </a:r>
            <a:r>
              <a:rPr lang="en-US" altLang="zh-CN" smtClean="0"/>
              <a:t> slides      http://www.computervisionmodels.com/</a:t>
            </a:r>
          </a:p>
          <a:p>
            <a:endParaRPr lang="zh-CN" altLang="en-US"/>
          </a:p>
        </p:txBody>
      </p:sp>
      <p:sp>
        <p:nvSpPr>
          <p:cNvPr id="4" name="灯片编号占位符 3"/>
          <p:cNvSpPr>
            <a:spLocks noGrp="1"/>
          </p:cNvSpPr>
          <p:nvPr>
            <p:ph type="sldNum" sz="quarter" idx="10"/>
          </p:nvPr>
        </p:nvSpPr>
        <p:spPr/>
        <p:txBody>
          <a:bodyPr/>
          <a:lstStyle/>
          <a:p>
            <a:fld id="{E539AA76-9976-41D0-BEE8-DF30A9FB0E68}" type="slidenum">
              <a:rPr lang="zh-CN" altLang="en-US" smtClean="0"/>
              <a:t>1</a:t>
            </a:fld>
            <a:endParaRPr lang="zh-CN" altLang="en-US"/>
          </a:p>
        </p:txBody>
      </p:sp>
    </p:spTree>
    <p:extLst>
      <p:ext uri="{BB962C8B-B14F-4D97-AF65-F5344CB8AC3E}">
        <p14:creationId xmlns:p14="http://schemas.microsoft.com/office/powerpoint/2010/main" val="1294649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In the Bayesian approach we stop trying to estimate single fixed values (</a:t>
            </a:r>
            <a:r>
              <a:rPr lang="en-US" altLang="zh-CN" sz="1200" b="0" i="0" u="none" strike="noStrike" baseline="0" dirty="0" smtClean="0">
                <a:latin typeface="CMTI10"/>
              </a:rPr>
              <a:t>point estimates</a:t>
            </a:r>
            <a:r>
              <a:rPr lang="en-US" altLang="zh-CN" sz="1200" b="0" i="0" u="none" strike="noStrike" baseline="0" dirty="0" smtClean="0">
                <a:latin typeface="CMR10"/>
              </a:rPr>
              <a:t>)  of the parameters </a:t>
            </a:r>
            <a:r>
              <a:rPr lang="en-US" altLang="zh-CN" sz="1200" b="0" i="0" u="none" strike="noStrike" baseline="0" dirty="0" smtClean="0">
                <a:latin typeface="CMMIB10"/>
              </a:rPr>
              <a:t> </a:t>
            </a:r>
            <a:r>
              <a:rPr lang="en-US" altLang="zh-CN" sz="1200" b="0" i="0" u="none" strike="noStrike" baseline="0" dirty="0" smtClean="0">
                <a:latin typeface="CMR10"/>
              </a:rPr>
              <a:t>and admit what is obvious; there may be many values of the parameters that are compatible with the data. We compute a probability distribution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smtClean="0">
                <a:latin typeface="CMSY10"/>
              </a:rPr>
              <a:t>j</a:t>
            </a:r>
            <a:r>
              <a:rPr lang="en-US" altLang="zh-CN" sz="1200" b="0" i="0" u="none" strike="noStrike" baseline="0" dirty="0" smtClean="0">
                <a:latin typeface="CMBX10"/>
              </a:rPr>
              <a:t>x</a:t>
            </a:r>
            <a:r>
              <a:rPr lang="en-US" altLang="zh-CN" sz="800" b="0" i="0" u="none" strike="noStrike" baseline="0" dirty="0" smtClean="0">
                <a:latin typeface="CMR7"/>
              </a:rPr>
              <a:t>1</a:t>
            </a:r>
            <a:r>
              <a:rPr lang="en-US" altLang="zh-CN" sz="800" b="0" i="0" u="none" strike="noStrike" baseline="0" dirty="0" smtClean="0">
                <a:latin typeface="CMMI7"/>
              </a:rPr>
              <a:t>:::I </a:t>
            </a:r>
            <a:r>
              <a:rPr lang="en-US" altLang="zh-CN" sz="1200" b="0" i="0" u="none" strike="noStrike" baseline="0" dirty="0" smtClean="0">
                <a:latin typeface="CMR10"/>
              </a:rPr>
              <a:t>) over the parameters </a:t>
            </a:r>
            <a:r>
              <a:rPr lang="en-US" altLang="zh-CN" sz="1200" b="0" i="0" u="none" strike="noStrike" baseline="0" dirty="0" smtClean="0">
                <a:latin typeface="CMMIB10"/>
              </a:rPr>
              <a:t> </a:t>
            </a:r>
            <a:r>
              <a:rPr lang="en-US" altLang="zh-CN" sz="1200" b="0" i="0" u="none" strike="noStrike" baseline="0" dirty="0" smtClean="0">
                <a:latin typeface="CMR10"/>
              </a:rPr>
              <a:t>based on data </a:t>
            </a:r>
            <a:r>
              <a:rPr lang="en-US" altLang="zh-CN" sz="1200" b="0" i="0" u="none" strike="noStrike" baseline="0" dirty="0" err="1" smtClean="0">
                <a:latin typeface="CMSY10"/>
              </a:rPr>
              <a:t>f</a:t>
            </a:r>
            <a:r>
              <a:rPr lang="en-US" altLang="zh-CN" sz="1200" b="0" i="0" u="none" strike="noStrike" baseline="0" dirty="0" err="1" smtClean="0">
                <a:latin typeface="CMBX10"/>
              </a:rPr>
              <a:t>x</a:t>
            </a:r>
            <a:r>
              <a:rPr lang="en-US" altLang="zh-CN" sz="800" b="0" i="0" u="none" strike="noStrike" baseline="0" dirty="0" err="1" smtClean="0">
                <a:latin typeface="CMMI7"/>
              </a:rPr>
              <a:t>i</a:t>
            </a:r>
            <a:r>
              <a:rPr lang="en-US" altLang="zh-CN" sz="1200" b="0" i="0" u="none" strike="noStrike" baseline="0" dirty="0" err="1" smtClean="0">
                <a:latin typeface="CMSY10"/>
              </a:rPr>
              <a:t>g</a:t>
            </a:r>
            <a:r>
              <a:rPr lang="en-US" altLang="zh-CN" sz="800" b="0" i="0" u="none" strike="noStrike" baseline="0" dirty="0" err="1" smtClean="0">
                <a:latin typeface="CMMI7"/>
              </a:rPr>
              <a:t>I</a:t>
            </a:r>
            <a:r>
              <a:rPr lang="en-US" altLang="zh-CN" sz="800" b="0" i="0" u="none" strike="noStrike" baseline="0" dirty="0" smtClean="0">
                <a:latin typeface="CMMI7"/>
              </a:rPr>
              <a:t> </a:t>
            </a:r>
            <a:r>
              <a:rPr lang="en-US" altLang="zh-CN" sz="800" b="0" i="0" u="none" strike="noStrike" baseline="0" dirty="0" err="1" smtClean="0">
                <a:latin typeface="CMMI7"/>
              </a:rPr>
              <a:t>i</a:t>
            </a:r>
            <a:r>
              <a:rPr lang="en-US" altLang="zh-CN" sz="800" b="0" i="0" u="none" strike="noStrike" baseline="0" dirty="0" smtClean="0">
                <a:latin typeface="CMR7"/>
              </a:rPr>
              <a:t>=1 </a:t>
            </a:r>
            <a:r>
              <a:rPr lang="en-US" altLang="zh-CN" sz="1200" b="0" i="0" u="none" strike="noStrike" baseline="0" dirty="0" smtClean="0">
                <a:latin typeface="CMR10"/>
              </a:rPr>
              <a:t>using Bayes‘ rule so that</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10</a:t>
            </a:fld>
            <a:endParaRPr lang="zh-CN" altLang="en-US"/>
          </a:p>
        </p:txBody>
      </p:sp>
    </p:spTree>
    <p:extLst>
      <p:ext uri="{BB962C8B-B14F-4D97-AF65-F5344CB8AC3E}">
        <p14:creationId xmlns:p14="http://schemas.microsoft.com/office/powerpoint/2010/main" val="2088094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Evaluating the predictive distribution is more difficult for the Bayesian case since we have not estimated a single model but have instead found a probability distribution over possible models. Hence, we calculate</a:t>
            </a:r>
          </a:p>
          <a:p>
            <a:pPr algn="l"/>
            <a:endParaRPr lang="en-US" altLang="zh-CN" sz="1200" b="0" i="0" u="none" strike="noStrike" baseline="0" dirty="0" smtClean="0">
              <a:latin typeface="CMR10"/>
            </a:endParaRPr>
          </a:p>
          <a:p>
            <a:pPr algn="l"/>
            <a:endParaRPr lang="en-US" altLang="zh-CN" sz="1200" b="0" i="0" u="none" strike="noStrike" baseline="0" dirty="0" smtClean="0">
              <a:latin typeface="CMR10"/>
            </a:endParaRPr>
          </a:p>
          <a:p>
            <a:r>
              <a:rPr lang="en-US" altLang="zh-CN" sz="1200" b="0" i="0" u="none" strike="noStrike" kern="1200" baseline="0" dirty="0" smtClean="0">
                <a:solidFill>
                  <a:schemeClr val="tx1"/>
                </a:solidFill>
                <a:latin typeface="+mn-lt"/>
                <a:ea typeface="+mn-ea"/>
                <a:cs typeface="+mn-cs"/>
              </a:rPr>
              <a:t>which can be interpreted as follows: the term </a:t>
            </a:r>
            <a:r>
              <a:rPr lang="en-US" altLang="zh-CN" sz="1200" b="0" i="0" u="none" strike="noStrike" kern="1200" baseline="0" dirty="0" err="1" smtClean="0">
                <a:solidFill>
                  <a:schemeClr val="tx1"/>
                </a:solidFill>
                <a:latin typeface="+mn-lt"/>
                <a:ea typeface="+mn-ea"/>
                <a:cs typeface="+mn-cs"/>
              </a:rPr>
              <a:t>Pr</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xj</a:t>
            </a:r>
            <a:r>
              <a:rPr lang="en-US" altLang="zh-CN" sz="1200" b="0" i="0" u="none" strike="noStrike" kern="1200" baseline="0" dirty="0" smtClean="0">
                <a:solidFill>
                  <a:schemeClr val="tx1"/>
                </a:solidFill>
                <a:latin typeface="+mn-lt"/>
                <a:ea typeface="+mn-ea"/>
                <a:cs typeface="+mn-cs"/>
              </a:rPr>
              <a:t>) is the prediction for a given value of . So, the integral can be thought of as a weighted sum of the predictions given by </a:t>
            </a:r>
            <a:r>
              <a:rPr lang="en-US" altLang="zh-CN" sz="1200" b="0" i="0" u="none" strike="noStrike" kern="1200" baseline="0" dirty="0" err="1" smtClean="0">
                <a:solidFill>
                  <a:schemeClr val="tx1"/>
                </a:solidFill>
                <a:latin typeface="+mn-lt"/>
                <a:ea typeface="+mn-ea"/>
                <a:cs typeface="+mn-cs"/>
              </a:rPr>
              <a:t>dierent</a:t>
            </a:r>
            <a:r>
              <a:rPr lang="en-US" altLang="zh-CN" sz="1200" b="0" i="0" u="none" strike="noStrike" kern="1200" baseline="0" dirty="0" smtClean="0">
                <a:solidFill>
                  <a:schemeClr val="tx1"/>
                </a:solidFill>
                <a:latin typeface="+mn-lt"/>
                <a:ea typeface="+mn-ea"/>
                <a:cs typeface="+mn-cs"/>
              </a:rPr>
              <a:t> parameters , where the weighting is determined by the posterior probability distribution </a:t>
            </a:r>
            <a:r>
              <a:rPr lang="en-US" altLang="zh-CN" sz="1200" b="0" i="0" u="none" strike="noStrike" kern="1200" baseline="0" dirty="0" err="1" smtClean="0">
                <a:solidFill>
                  <a:schemeClr val="tx1"/>
                </a:solidFill>
                <a:latin typeface="+mn-lt"/>
                <a:ea typeface="+mn-ea"/>
                <a:cs typeface="+mn-cs"/>
              </a:rPr>
              <a:t>Pr</a:t>
            </a:r>
            <a:r>
              <a:rPr lang="en-US" altLang="zh-CN" sz="1200" b="0" i="0" u="none" strike="noStrike" kern="1200" baseline="0" dirty="0" smtClean="0">
                <a:solidFill>
                  <a:schemeClr val="tx1"/>
                </a:solidFill>
                <a:latin typeface="+mn-lt"/>
                <a:ea typeface="+mn-ea"/>
                <a:cs typeface="+mn-cs"/>
              </a:rPr>
              <a:t>(jx1:::I ) over the parameters (representing our </a:t>
            </a:r>
            <a:r>
              <a:rPr lang="en-US" altLang="zh-CN" sz="1200" b="0" i="0" u="none" strike="noStrike" kern="1200" baseline="0" dirty="0" err="1" smtClean="0">
                <a:solidFill>
                  <a:schemeClr val="tx1"/>
                </a:solidFill>
                <a:latin typeface="+mn-lt"/>
                <a:ea typeface="+mn-ea"/>
                <a:cs typeface="+mn-cs"/>
              </a:rPr>
              <a:t>condence</a:t>
            </a:r>
            <a:r>
              <a:rPr lang="en-US" altLang="zh-CN" sz="1200" b="0" i="0" u="none" strike="noStrike" kern="1200" baseline="0" dirty="0" smtClean="0">
                <a:solidFill>
                  <a:schemeClr val="tx1"/>
                </a:solidFill>
                <a:latin typeface="+mn-lt"/>
                <a:ea typeface="+mn-ea"/>
                <a:cs typeface="+mn-cs"/>
              </a:rPr>
              <a:t> that </a:t>
            </a:r>
            <a:r>
              <a:rPr lang="en-US" altLang="zh-CN" sz="1200" b="0" i="0" u="none" strike="noStrike" kern="1200" baseline="0" dirty="0" err="1" smtClean="0">
                <a:solidFill>
                  <a:schemeClr val="tx1"/>
                </a:solidFill>
                <a:latin typeface="+mn-lt"/>
                <a:ea typeface="+mn-ea"/>
                <a:cs typeface="+mn-cs"/>
              </a:rPr>
              <a:t>dierent</a:t>
            </a:r>
            <a:r>
              <a:rPr lang="en-US" altLang="zh-CN" sz="1200" b="0" i="0" u="none" strike="noStrike" kern="1200" baseline="0" dirty="0" smtClean="0">
                <a:solidFill>
                  <a:schemeClr val="tx1"/>
                </a:solidFill>
                <a:latin typeface="+mn-lt"/>
                <a:ea typeface="+mn-ea"/>
                <a:cs typeface="+mn-cs"/>
              </a:rPr>
              <a:t> parameters are correct).</a:t>
            </a:r>
          </a:p>
          <a:p>
            <a:pPr algn="l"/>
            <a:endParaRPr lang="en-US" altLang="zh-CN" sz="1200" b="0" i="0" u="none" strike="noStrike" baseline="0" dirty="0" smtClean="0">
              <a:latin typeface="CMR10"/>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11</a:t>
            </a:fld>
            <a:endParaRPr lang="zh-CN" altLang="en-US"/>
          </a:p>
        </p:txBody>
      </p:sp>
    </p:spTree>
    <p:extLst>
      <p:ext uri="{BB962C8B-B14F-4D97-AF65-F5344CB8AC3E}">
        <p14:creationId xmlns:p14="http://schemas.microsoft.com/office/powerpoint/2010/main" val="47830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predictive density calculations for the Bayesian, MAP and ML cases can be </a:t>
            </a:r>
            <a:r>
              <a:rPr lang="en-US" altLang="zh-CN" sz="1200" b="0" i="0" u="none" strike="noStrike" kern="1200" baseline="0" dirty="0" err="1" smtClean="0">
                <a:solidFill>
                  <a:schemeClr val="tx1"/>
                </a:solidFill>
                <a:latin typeface="+mn-lt"/>
                <a:ea typeface="+mn-ea"/>
                <a:cs typeface="+mn-cs"/>
              </a:rPr>
              <a:t>unied</a:t>
            </a:r>
            <a:r>
              <a:rPr lang="en-US" altLang="zh-CN" sz="1200" b="0" i="0" u="none" strike="noStrike" kern="1200" baseline="0" dirty="0" smtClean="0">
                <a:solidFill>
                  <a:schemeClr val="tx1"/>
                </a:solidFill>
                <a:latin typeface="+mn-lt"/>
                <a:ea typeface="+mn-ea"/>
                <a:cs typeface="+mn-cs"/>
              </a:rPr>
              <a:t> if we consider the ML and MAP estimates to be special probability distributions over the parameters where all of the density is at ^. More formally, we can consider them as delta functions centered at ^. A delta function [z] is a function that integrates to one, and that returns zero everywhere except at z = 0. </a:t>
            </a:r>
          </a:p>
          <a:p>
            <a:r>
              <a:rPr lang="en-US" altLang="zh-CN" sz="1200" b="0" i="0" u="none" strike="noStrike" kern="1200" baseline="0" dirty="0" smtClean="0">
                <a:solidFill>
                  <a:schemeClr val="tx1"/>
                </a:solidFill>
                <a:latin typeface="+mn-lt"/>
                <a:ea typeface="+mn-ea"/>
                <a:cs typeface="+mn-cs"/>
              </a:rPr>
              <a:t>We can now write</a:t>
            </a:r>
          </a:p>
        </p:txBody>
      </p:sp>
      <p:sp>
        <p:nvSpPr>
          <p:cNvPr id="4" name="灯片编号占位符 3"/>
          <p:cNvSpPr>
            <a:spLocks noGrp="1"/>
          </p:cNvSpPr>
          <p:nvPr>
            <p:ph type="sldNum" sz="quarter" idx="10"/>
          </p:nvPr>
        </p:nvSpPr>
        <p:spPr/>
        <p:txBody>
          <a:bodyPr/>
          <a:lstStyle/>
          <a:p>
            <a:fld id="{E539AA76-9976-41D0-BEE8-DF30A9FB0E68}" type="slidenum">
              <a:rPr lang="zh-CN" altLang="en-US" smtClean="0"/>
              <a:t>12</a:t>
            </a:fld>
            <a:endParaRPr lang="zh-CN" altLang="en-US"/>
          </a:p>
        </p:txBody>
      </p:sp>
    </p:spTree>
    <p:extLst>
      <p:ext uri="{BB962C8B-B14F-4D97-AF65-F5344CB8AC3E}">
        <p14:creationId xmlns:p14="http://schemas.microsoft.com/office/powerpoint/2010/main" val="344337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r>
              <a:rPr lang="en-US" altLang="zh-CN" smtClean="0">
                <a:latin typeface="Arial" panose="020B0604020202020204" pitchFamily="34" charset="0"/>
              </a:rPr>
              <a:t>This chapter concerns fitting probability models to data {xi}Ii =1. This process is referred to as learning because we learn about the parameters θ of the model1. It also concerns calculating the probability of a new datum x∗ under the resulting model. This is known as evaluating the predictive distribution. We consider three methods: maximum likelihood, maximum a posteriori and the Bayesian approach.</a:t>
            </a:r>
          </a:p>
          <a:p>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5837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5611758-8F72-4792-8748-C7D7358E80D6}" type="slidenum">
              <a:rPr lang="en-CA" altLang="zh-CN">
                <a:latin typeface="Arial" panose="020B0604020202020204" pitchFamily="34" charset="0"/>
              </a:rPr>
              <a:pPr eaLnBrk="1" hangingPunct="1"/>
              <a:t>13</a:t>
            </a:fld>
            <a:endParaRPr lang="en-CA" altLang="zh-CN">
              <a:latin typeface="Arial" panose="020B0604020202020204" pitchFamily="34" charset="0"/>
            </a:endParaRPr>
          </a:p>
        </p:txBody>
      </p:sp>
    </p:spTree>
    <p:extLst>
      <p:ext uri="{BB962C8B-B14F-4D97-AF65-F5344CB8AC3E}">
        <p14:creationId xmlns:p14="http://schemas.microsoft.com/office/powerpoint/2010/main" val="232467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p:spPr>
        <p:txBody>
          <a:bodyPr/>
          <a:lstStyle/>
          <a:p>
            <a:r>
              <a:rPr lang="en-US" altLang="zh-CN" dirty="0" smtClean="0">
                <a:latin typeface="Arial" panose="020B0604020202020204" pitchFamily="34" charset="0"/>
              </a:rPr>
              <a:t>To illustrate the above ideas, we will consider fitting a univariate normal model to scalar data {xi}Ii=1.</a:t>
            </a:r>
          </a:p>
          <a:p>
            <a:endParaRPr lang="zh-CN" altLang="en-US" dirty="0" smtClean="0">
              <a:latin typeface="Arial" panose="020B0604020202020204" pitchFamily="34" charset="0"/>
            </a:endParaRPr>
          </a:p>
        </p:txBody>
      </p:sp>
      <p:sp>
        <p:nvSpPr>
          <p:cNvPr id="59396"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77F2E2D-3119-4FCA-A5B5-1E635BE6E596}" type="slidenum">
              <a:rPr lang="en-CA" altLang="zh-CN">
                <a:latin typeface="Arial" panose="020B0604020202020204" pitchFamily="34" charset="0"/>
              </a:rPr>
              <a:pPr eaLnBrk="1" hangingPunct="1"/>
              <a:t>14</a:t>
            </a:fld>
            <a:endParaRPr lang="en-CA" altLang="zh-CN">
              <a:latin typeface="Arial" panose="020B0604020202020204" pitchFamily="34" charset="0"/>
            </a:endParaRPr>
          </a:p>
        </p:txBody>
      </p:sp>
    </p:spTree>
    <p:extLst>
      <p:ext uri="{BB962C8B-B14F-4D97-AF65-F5344CB8AC3E}">
        <p14:creationId xmlns:p14="http://schemas.microsoft.com/office/powerpoint/2010/main" val="97038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dirty="0" smtClean="0"/>
              <a:t>Approach the same problem 3 different ways:</a:t>
            </a:r>
          </a:p>
          <a:p>
            <a:pPr lvl="1">
              <a:defRPr/>
            </a:pPr>
            <a:r>
              <a:rPr lang="en-US" altLang="zh-CN" dirty="0" smtClean="0"/>
              <a:t>Learn </a:t>
            </a:r>
            <a:r>
              <a:rPr lang="en-US" altLang="zh-CN" b="1" dirty="0" smtClean="0"/>
              <a:t>ML</a:t>
            </a:r>
            <a:r>
              <a:rPr lang="en-US" altLang="zh-CN" dirty="0" smtClean="0"/>
              <a:t> parameters</a:t>
            </a:r>
          </a:p>
          <a:p>
            <a:pPr lvl="1">
              <a:defRPr/>
            </a:pPr>
            <a:r>
              <a:rPr lang="en-US" altLang="zh-CN" dirty="0" smtClean="0"/>
              <a:t>Learn </a:t>
            </a:r>
            <a:r>
              <a:rPr lang="en-US" altLang="zh-CN" b="1" dirty="0" smtClean="0"/>
              <a:t>MAP</a:t>
            </a:r>
            <a:r>
              <a:rPr lang="en-US" altLang="zh-CN" dirty="0" smtClean="0"/>
              <a:t> parameters</a:t>
            </a:r>
          </a:p>
          <a:p>
            <a:pPr lvl="1">
              <a:defRPr/>
            </a:pPr>
            <a:r>
              <a:rPr lang="en-US" altLang="zh-CN" dirty="0" smtClean="0"/>
              <a:t>Learn </a:t>
            </a:r>
            <a:r>
              <a:rPr lang="en-US" altLang="zh-CN" b="1" dirty="0" smtClean="0"/>
              <a:t>Bayesian distribution </a:t>
            </a:r>
            <a:r>
              <a:rPr lang="en-US" altLang="zh-CN" dirty="0" smtClean="0"/>
              <a:t>of parameters</a:t>
            </a:r>
          </a:p>
          <a:p>
            <a:pPr lvl="1">
              <a:defRPr/>
            </a:pPr>
            <a:endParaRPr lang="en-US" altLang="zh-CN" dirty="0" smtClean="0"/>
          </a:p>
          <a:p>
            <a:pPr>
              <a:defRPr/>
            </a:pPr>
            <a:r>
              <a:rPr lang="en-US" altLang="zh-CN" dirty="0" smtClean="0"/>
              <a:t>Will we get the same results?</a:t>
            </a:r>
            <a:endParaRPr lang="en-GB" altLang="zh-CN" dirty="0" smtClean="0"/>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16</a:t>
            </a:fld>
            <a:endParaRPr lang="zh-CN" altLang="en-US"/>
          </a:p>
        </p:txBody>
      </p:sp>
    </p:spTree>
    <p:extLst>
      <p:ext uri="{BB962C8B-B14F-4D97-AF65-F5344CB8AC3E}">
        <p14:creationId xmlns:p14="http://schemas.microsoft.com/office/powerpoint/2010/main" val="154128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r>
              <a:rPr lang="en-US" altLang="zh-CN" smtClean="0">
                <a:latin typeface="Arial" panose="020B0604020202020204" pitchFamily="34" charset="0"/>
              </a:rPr>
              <a:t>As the name suggests, the maximum likelihood (ML) method finds the set of parameters ˆθ under which the data {xi}Ii =1 are most likely.</a:t>
            </a:r>
          </a:p>
          <a:p>
            <a:r>
              <a:rPr lang="en-US" altLang="zh-CN" smtClean="0">
                <a:latin typeface="Arial" panose="020B0604020202020204" pitchFamily="34" charset="0"/>
              </a:rPr>
              <a:t>To calculate the likelihood function Pr(xi|θ) at a single data point xi we simply evaluate the probability density function at xi. Assuming each data point was drawn independently from the distribution, the likelihood function Pr(x1...I |θ) for a set of points is the product of the individual likelihoods. Hence, the ML estimate of the parameters is</a:t>
            </a:r>
            <a:endParaRPr lang="zh-CN" altLang="en-US" smtClean="0">
              <a:latin typeface="Arial" panose="020B0604020202020204" pitchFamily="34" charset="0"/>
            </a:endParaRPr>
          </a:p>
          <a:p>
            <a:endParaRPr lang="zh-CN" altLang="en-US" smtClean="0">
              <a:latin typeface="Arial" panose="020B0604020202020204" pitchFamily="34" charset="0"/>
            </a:endParaRPr>
          </a:p>
        </p:txBody>
      </p:sp>
      <p:sp>
        <p:nvSpPr>
          <p:cNvPr id="60420"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89C210B2-F89C-438D-8FDD-F287212B7C79}" type="slidenum">
              <a:rPr lang="en-CA" altLang="zh-CN">
                <a:latin typeface="Arial" panose="020B0604020202020204" pitchFamily="34" charset="0"/>
              </a:rPr>
              <a:pPr eaLnBrk="1" hangingPunct="1"/>
              <a:t>17</a:t>
            </a:fld>
            <a:endParaRPr lang="en-CA" altLang="zh-CN">
              <a:latin typeface="Arial" panose="020B0604020202020204" pitchFamily="34" charset="0"/>
            </a:endParaRPr>
          </a:p>
        </p:txBody>
      </p:sp>
    </p:spTree>
    <p:extLst>
      <p:ext uri="{BB962C8B-B14F-4D97-AF65-F5344CB8AC3E}">
        <p14:creationId xmlns:p14="http://schemas.microsoft.com/office/powerpoint/2010/main" val="189125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en-US" altLang="zh-CN" sz="1100" dirty="0">
                <a:latin typeface="+mn-lt"/>
                <a:ea typeface="+mn-ea"/>
              </a:rPr>
              <a:t>Figure </a:t>
            </a:r>
            <a:r>
              <a:rPr lang="en-US" altLang="zh-CN" sz="1100" dirty="0" smtClean="0">
                <a:latin typeface="+mn-lt"/>
                <a:ea typeface="+mn-ea"/>
              </a:rPr>
              <a:t>4.1 </a:t>
            </a:r>
            <a:r>
              <a:rPr lang="en-US" altLang="zh-CN" sz="1100" dirty="0">
                <a:latin typeface="+mn-lt"/>
                <a:ea typeface="+mn-ea"/>
              </a:rPr>
              <a:t>Maximum likelihood fitting. The likelihood of the parameters for a single </a:t>
            </a:r>
            <a:r>
              <a:rPr lang="en-US" altLang="zh-CN" sz="1100" dirty="0" err="1">
                <a:latin typeface="+mn-lt"/>
                <a:ea typeface="+mn-ea"/>
              </a:rPr>
              <a:t>datapoint</a:t>
            </a:r>
            <a:r>
              <a:rPr lang="en-US" altLang="zh-CN" sz="1100" dirty="0">
                <a:latin typeface="+mn-lt"/>
                <a:ea typeface="+mn-ea"/>
              </a:rPr>
              <a:t> is the height of the </a:t>
            </a:r>
            <a:r>
              <a:rPr lang="en-US" altLang="zh-CN" sz="1100" dirty="0" err="1">
                <a:latin typeface="+mn-lt"/>
                <a:ea typeface="+mn-ea"/>
              </a:rPr>
              <a:t>pdf</a:t>
            </a:r>
            <a:r>
              <a:rPr lang="en-US" altLang="zh-CN" sz="1100" dirty="0">
                <a:latin typeface="+mn-lt"/>
                <a:ea typeface="+mn-ea"/>
              </a:rPr>
              <a:t> evaluated at that point (blue vertical lines). The likelihood of a set of independently sampled data is the product of the individual likelihoods. a) The likelihood for this normal distribution is low because the large variance means the height of the </a:t>
            </a:r>
            <a:r>
              <a:rPr lang="en-US" altLang="zh-CN" sz="1100" dirty="0" err="1">
                <a:latin typeface="+mn-lt"/>
                <a:ea typeface="+mn-ea"/>
              </a:rPr>
              <a:t>pdf</a:t>
            </a:r>
            <a:r>
              <a:rPr lang="en-US" altLang="zh-CN" sz="1100" dirty="0">
                <a:latin typeface="+mn-lt"/>
                <a:ea typeface="+mn-ea"/>
              </a:rPr>
              <a:t> is low everywhere. b) The likelihood for this normal distribution is even lower as the left-most datum is very unlikely under the model. c) The maximum likelihood solution is the set of parameters for which the likelihood is maximized</a:t>
            </a:r>
            <a:r>
              <a:rPr lang="en-US" altLang="zh-CN" sz="1100" dirty="0" smtClean="0">
                <a:latin typeface="+mn-lt"/>
                <a:ea typeface="+mn-ea"/>
              </a:rPr>
              <a:t>.</a:t>
            </a:r>
          </a:p>
          <a:p>
            <a:pPr>
              <a:defRPr/>
            </a:pPr>
            <a:endParaRPr lang="en-US" altLang="zh-CN" sz="1100" dirty="0" smtClean="0">
              <a:latin typeface="+mn-lt"/>
              <a:ea typeface="+mn-ea"/>
            </a:endParaRPr>
          </a:p>
          <a:p>
            <a:pPr>
              <a:defRPr/>
            </a:pPr>
            <a:r>
              <a:rPr lang="zh-CN" altLang="en-US" sz="1100" dirty="0" smtClean="0">
                <a:latin typeface="+mn-lt"/>
                <a:ea typeface="+mn-ea"/>
              </a:rPr>
              <a:t>图中标出的</a:t>
            </a:r>
            <a:r>
              <a:rPr lang="en-US" altLang="zh-CN" sz="1100" dirty="0" smtClean="0">
                <a:latin typeface="+mn-lt"/>
                <a:ea typeface="+mn-ea"/>
              </a:rPr>
              <a:t>likelihood</a:t>
            </a:r>
            <a:r>
              <a:rPr lang="zh-CN" altLang="en-US" sz="1100" dirty="0" smtClean="0">
                <a:latin typeface="+mn-lt"/>
                <a:ea typeface="+mn-ea"/>
              </a:rPr>
              <a:t>值，应该是取对应参数值时所有样本联合分布的似然值，最右边是在此估计值下似然最大。</a:t>
            </a:r>
            <a:endParaRPr lang="en-US" altLang="zh-CN" sz="1100" dirty="0" smtClean="0">
              <a:latin typeface="+mn-lt"/>
              <a:ea typeface="+mn-ea"/>
            </a:endParaRPr>
          </a:p>
          <a:p>
            <a:pPr>
              <a:defRPr/>
            </a:pPr>
            <a:endParaRPr lang="en-US" altLang="zh-CN" sz="1100" dirty="0" smtClean="0">
              <a:latin typeface="+mn-lt"/>
              <a:ea typeface="+mn-ea"/>
            </a:endParaRPr>
          </a:p>
          <a:p>
            <a:r>
              <a:rPr lang="en-US" altLang="zh-CN" sz="1200" b="0" i="0" u="none" strike="noStrike" kern="1200" baseline="0" dirty="0" smtClean="0">
                <a:solidFill>
                  <a:schemeClr val="tx1"/>
                </a:solidFill>
                <a:latin typeface="+mn-lt"/>
                <a:ea typeface="+mn-ea"/>
                <a:cs typeface="+mn-cs"/>
              </a:rPr>
              <a:t>Figure 4.1 shows a set of data points and three possible fits to the data. The mean of the maximum likelihood t is the mean of the data. The ML t is neither too narrow (giving very low probabilities to the furthest data points from the mean) nor too wide (resulting in a at distribution and giving low probability to all points).</a:t>
            </a:r>
          </a:p>
          <a:p>
            <a:pPr>
              <a:defRPr/>
            </a:pPr>
            <a:endParaRPr lang="en-US" altLang="zh-CN" sz="1100" dirty="0">
              <a:latin typeface="+mn-lt"/>
              <a:ea typeface="+mn-ea"/>
            </a:endParaRPr>
          </a:p>
          <a:p>
            <a:pPr>
              <a:defRPr/>
            </a:pPr>
            <a:endParaRPr lang="en-US" altLang="zh-CN" dirty="0" smtClean="0"/>
          </a:p>
          <a:p>
            <a:pPr>
              <a:defRPr/>
            </a:pPr>
            <a:endParaRPr lang="zh-CN" altLang="en-US" dirty="0"/>
          </a:p>
        </p:txBody>
      </p:sp>
      <p:sp>
        <p:nvSpPr>
          <p:cNvPr id="61444"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901C2D1C-86DF-4E0F-B312-DFF8C253EC83}" type="slidenum">
              <a:rPr lang="en-CA" altLang="zh-CN">
                <a:latin typeface="Arial" panose="020B0604020202020204" pitchFamily="34" charset="0"/>
              </a:rPr>
              <a:pPr eaLnBrk="1" hangingPunct="1"/>
              <a:t>19</a:t>
            </a:fld>
            <a:endParaRPr lang="en-CA" altLang="zh-CN">
              <a:latin typeface="Arial" panose="020B0604020202020204" pitchFamily="34" charset="0"/>
            </a:endParaRPr>
          </a:p>
        </p:txBody>
      </p:sp>
    </p:spTree>
    <p:extLst>
      <p:ext uri="{BB962C8B-B14F-4D97-AF65-F5344CB8AC3E}">
        <p14:creationId xmlns:p14="http://schemas.microsoft.com/office/powerpoint/2010/main" val="244787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p:spPr>
        <p:txBody>
          <a:bodyPr/>
          <a:lstStyle/>
          <a:p>
            <a:r>
              <a:rPr lang="en-US" altLang="zh-CN" dirty="0" smtClean="0">
                <a:latin typeface="Arial" panose="020B0604020202020204" pitchFamily="34" charset="0"/>
              </a:rPr>
              <a:t>Figure 4.2 The likelihood function for a fixed set of observed data is a function of the mean μ and variance σ2 parameters.</a:t>
            </a:r>
          </a:p>
          <a:p>
            <a:r>
              <a:rPr lang="en-US" altLang="zh-CN" dirty="0" smtClean="0">
                <a:latin typeface="Arial" panose="020B0604020202020204" pitchFamily="34" charset="0"/>
              </a:rPr>
              <a:t>The plot shows that there are many parameter settings which might plausibly be responsible for the ten data points from figure 3.1. A sensible</a:t>
            </a:r>
          </a:p>
          <a:p>
            <a:r>
              <a:rPr lang="en-US" altLang="zh-CN" dirty="0" smtClean="0">
                <a:latin typeface="Arial" panose="020B0604020202020204" pitchFamily="34" charset="0"/>
              </a:rPr>
              <a:t>choice for the “best” parameter setting is the maximum likelihood solution (green cross) which corresponds to the maximum of this function.</a:t>
            </a:r>
            <a:endParaRPr lang="zh-CN" altLang="en-US" dirty="0" smtClean="0">
              <a:latin typeface="Arial" panose="020B0604020202020204" pitchFamily="34" charset="0"/>
            </a:endParaRPr>
          </a:p>
        </p:txBody>
      </p:sp>
      <p:sp>
        <p:nvSpPr>
          <p:cNvPr id="62468"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FCBFCF6F-BDDA-4DBA-B6FC-A32AA15006A1}" type="slidenum">
              <a:rPr lang="en-CA" altLang="zh-CN">
                <a:latin typeface="Arial" panose="020B0604020202020204" pitchFamily="34" charset="0"/>
              </a:rPr>
              <a:pPr eaLnBrk="1" hangingPunct="1"/>
              <a:t>20</a:t>
            </a:fld>
            <a:endParaRPr lang="en-CA" altLang="zh-CN">
              <a:latin typeface="Arial" panose="020B0604020202020204" pitchFamily="34" charset="0"/>
            </a:endParaRPr>
          </a:p>
        </p:txBody>
      </p:sp>
    </p:spTree>
    <p:extLst>
      <p:ext uri="{BB962C8B-B14F-4D97-AF65-F5344CB8AC3E}">
        <p14:creationId xmlns:p14="http://schemas.microsoft.com/office/powerpoint/2010/main" val="149263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r>
              <a:rPr lang="en-US" altLang="zh-CN" dirty="0" smtClean="0">
                <a:latin typeface="Arial" panose="020B0604020202020204" pitchFamily="34" charset="0"/>
              </a:rPr>
              <a:t>Figure 4.3 The logarithm is a monotonic transformation: if one point is higher than another then it will also be higher after transformation by the logarithmic function. It follows that if we transform the surface in figure 3.2 through the logarithmic function, the maximum will remain in the same position.</a:t>
            </a: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7B2872BD-2EA0-4CC0-82AA-48C8C47A2B77}" type="slidenum">
              <a:rPr lang="en-CA" altLang="zh-CN">
                <a:latin typeface="Arial" panose="020B0604020202020204" pitchFamily="34" charset="0"/>
              </a:rPr>
              <a:pPr eaLnBrk="1" hangingPunct="1"/>
              <a:t>22</a:t>
            </a:fld>
            <a:endParaRPr lang="en-CA" altLang="zh-CN">
              <a:latin typeface="Arial" panose="020B0604020202020204" pitchFamily="34" charset="0"/>
            </a:endParaRPr>
          </a:p>
        </p:txBody>
      </p:sp>
    </p:spTree>
    <p:extLst>
      <p:ext uri="{BB962C8B-B14F-4D97-AF65-F5344CB8AC3E}">
        <p14:creationId xmlns:p14="http://schemas.microsoft.com/office/powerpoint/2010/main" val="151614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Fitting probability models to data </a:t>
                </a:r>
                <a14:m>
                  <m:oMath xmlns:m="http://schemas.openxmlformats.org/officeDocument/2006/math">
                    <m:sSubSup>
                      <m:sSubSupPr>
                        <m:ctrlP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3200" b="0" i="1" u="none" strike="noStrike" kern="1200" cap="none" spc="0" normalizeH="0" baseline="0" noProof="0" smtClean="0">
                            <a:ln>
                              <a:noFill/>
                            </a:ln>
                            <a:solidFill>
                              <a:prstClr val="black"/>
                            </a:solidFill>
                            <a:effectLst/>
                            <a:uLnTx/>
                            <a:uFillTx/>
                            <a:latin typeface="Cambria Math"/>
                            <a:cs typeface="+mn-cs"/>
                          </a:rPr>
                          <m:t>{</m:t>
                        </m:r>
                        <m:r>
                          <a:rPr kumimoji="0" lang="en-US" altLang="zh-CN" sz="3200" b="0" i="1" u="none" strike="noStrike" kern="1200" cap="none" spc="0" normalizeH="0" baseline="0" noProof="0" smtClean="0">
                            <a:ln>
                              <a:noFill/>
                            </a:ln>
                            <a:solidFill>
                              <a:prstClr val="black"/>
                            </a:solidFill>
                            <a:effectLst/>
                            <a:uLnTx/>
                            <a:uFillTx/>
                            <a:latin typeface="Cambria Math"/>
                            <a:cs typeface="+mn-cs"/>
                          </a:rPr>
                          <m:t>𝑥𝑖</m:t>
                        </m:r>
                        <m:r>
                          <a:rPr kumimoji="0" lang="en-US" altLang="zh-CN" sz="3200" b="0" i="1" u="none" strike="noStrike" kern="1200" cap="none" spc="0" normalizeH="0" baseline="0" noProof="0" smtClean="0">
                            <a:ln>
                              <a:noFill/>
                            </a:ln>
                            <a:solidFill>
                              <a:prstClr val="black"/>
                            </a:solidFill>
                            <a:effectLst/>
                            <a:uLnTx/>
                            <a:uFillTx/>
                            <a:latin typeface="Cambria Math"/>
                            <a:cs typeface="+mn-cs"/>
                          </a:rPr>
                          <m:t>}</m:t>
                        </m:r>
                      </m:e>
                      <m:sub/>
                      <m:sup>
                        <m:r>
                          <a:rPr kumimoji="0" lang="en-US" altLang="zh-CN" sz="3200" b="0" i="1" u="none" strike="noStrike" kern="1200" cap="none" spc="0" normalizeH="0" baseline="0" noProof="0" smtClean="0">
                            <a:ln>
                              <a:noFill/>
                            </a:ln>
                            <a:solidFill>
                              <a:prstClr val="black"/>
                            </a:solidFill>
                            <a:effectLst/>
                            <a:uLnTx/>
                            <a:uFillTx/>
                            <a:latin typeface="Cambria Math"/>
                            <a:cs typeface="+mn-cs"/>
                          </a:rPr>
                          <m:t>𝐼</m:t>
                        </m:r>
                      </m:sup>
                    </m:sSubSup>
                  </m:oMath>
                </a14:m>
                <a:r>
                  <a:rPr kumimoji="0" lang="en-US" altLang="zh-CN" sz="3200" b="0" i="1" u="none" strike="noStrike" kern="1200" cap="none" spc="0" normalizeH="0" baseline="-25000" noProof="0" dirty="0">
                    <a:ln>
                      <a:noFill/>
                    </a:ln>
                    <a:solidFill>
                      <a:prstClr val="black"/>
                    </a:solidFill>
                    <a:effectLst/>
                    <a:uLnTx/>
                    <a:uFillTx/>
                    <a:latin typeface="+mn-lt"/>
                    <a:ea typeface="+mn-ea"/>
                    <a:cs typeface="+mn-cs"/>
                  </a:rPr>
                  <a:t>i =</a:t>
                </a:r>
                <a:r>
                  <a:rPr kumimoji="0" lang="en-US" altLang="zh-CN" sz="3200" b="0" i="1" u="none" strike="noStrike" kern="1200" cap="none" spc="0" normalizeH="0" baseline="-25000" noProof="0" dirty="0" smtClean="0">
                    <a:ln>
                      <a:noFill/>
                    </a:ln>
                    <a:solidFill>
                      <a:prstClr val="black"/>
                    </a:solidFill>
                    <a:effectLst/>
                    <a:uLnTx/>
                    <a:uFillTx/>
                    <a:latin typeface="+mn-lt"/>
                    <a:ea typeface="+mn-ea"/>
                    <a:cs typeface="+mn-cs"/>
                  </a:rPr>
                  <a:t>1</a:t>
                </a: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This </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process is referred to as </a:t>
                </a:r>
                <a:r>
                  <a:rPr kumimoji="0" lang="en-US" altLang="zh-CN" sz="3200" b="1" i="0" u="none" strike="noStrike" kern="1200" cap="none" spc="0" normalizeH="0" baseline="0" noProof="0" dirty="0">
                    <a:ln>
                      <a:noFill/>
                    </a:ln>
                    <a:solidFill>
                      <a:srgbClr val="FF0000"/>
                    </a:solidFill>
                    <a:effectLst/>
                    <a:uLnTx/>
                    <a:uFillTx/>
                    <a:latin typeface="+mn-lt"/>
                    <a:ea typeface="+mn-ea"/>
                    <a:cs typeface="+mn-cs"/>
                  </a:rPr>
                  <a:t>learning</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 because we learn about the parameters </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θ</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 of the </a:t>
                </a: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model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mn-lt"/>
                    <a:ea typeface="+mn-ea"/>
                    <a:cs typeface="+mn-cs"/>
                  </a:rPr>
                  <a:t>It also concerns calculating the probability of a new datum </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x</a:t>
                </a:r>
                <a:r>
                  <a:rPr kumimoji="0" lang="en-US" altLang="zh-CN" sz="3200" b="1" i="0" u="none" strike="noStrike" kern="1200" cap="none" spc="0" normalizeH="0" baseline="30000" noProof="0" dirty="0">
                    <a:ln>
                      <a:noFill/>
                    </a:ln>
                    <a:solidFill>
                      <a:prstClr val="black"/>
                    </a:solidFill>
                    <a:effectLst/>
                    <a:uLnTx/>
                    <a:uFillTx/>
                    <a:latin typeface="+mn-lt"/>
                    <a:ea typeface="+mn-ea"/>
                    <a:cs typeface="+mn-cs"/>
                  </a:rPr>
                  <a:t>∗</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 </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under the resulting model. This is known as evaluating </a:t>
                </a:r>
                <a:r>
                  <a:rPr kumimoji="0" lang="en-US" altLang="zh-CN" sz="3200" b="1" i="0" u="none" strike="noStrike" kern="1200" cap="none" spc="0" normalizeH="0" baseline="0" noProof="0" dirty="0">
                    <a:ln>
                      <a:noFill/>
                    </a:ln>
                    <a:solidFill>
                      <a:srgbClr val="FF0000"/>
                    </a:solidFill>
                    <a:effectLst/>
                    <a:uLnTx/>
                    <a:uFillTx/>
                    <a:latin typeface="+mn-lt"/>
                    <a:ea typeface="+mn-ea"/>
                    <a:cs typeface="+mn-cs"/>
                  </a:rPr>
                  <a:t>the predictive distribution.</a:t>
                </a:r>
                <a:endParaRPr kumimoji="0" lang="en-CA" altLang="zh-CN" sz="3200" b="1" i="0" u="none" strike="noStrike" kern="1200" cap="none" spc="0" normalizeH="0" baseline="0" noProof="0" dirty="0" smtClean="0">
                  <a:ln>
                    <a:noFill/>
                  </a:ln>
                  <a:solidFill>
                    <a:srgbClr val="FF0000"/>
                  </a:solidFill>
                  <a:effectLst/>
                  <a:uLnTx/>
                  <a:uFillTx/>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Fitting probability models to data </a:t>
                </a:r>
                <a:r>
                  <a:rPr kumimoji="0" lang="en-US" altLang="zh-CN" sz="3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3200" b="0" i="0" u="none" strike="noStrike" kern="1200" cap="none" spc="0" normalizeH="0" baseline="0" noProof="0" smtClean="0">
                    <a:ln>
                      <a:noFill/>
                    </a:ln>
                    <a:solidFill>
                      <a:prstClr val="black"/>
                    </a:solidFill>
                    <a:effectLst/>
                    <a:uLnTx/>
                    <a:uFillTx/>
                    <a:latin typeface="Cambria Math"/>
                    <a:cs typeface="+mn-cs"/>
                  </a:rPr>
                  <a:t>{𝑥𝑖}</a:t>
                </a:r>
                <a:r>
                  <a:rPr kumimoji="0" lang="en-US" altLang="zh-CN" sz="3200" b="0" i="0" u="none" strike="noStrike" kern="1200" cap="none" spc="0" normalizeH="0" baseline="0" noProof="0" smtClean="0">
                    <a:ln>
                      <a:noFill/>
                    </a:ln>
                    <a:solidFill>
                      <a:prstClr val="black"/>
                    </a:solidFill>
                    <a:effectLst/>
                    <a:uLnTx/>
                    <a:uFillTx/>
                    <a:latin typeface="Cambria Math" panose="02040503050406030204" pitchFamily="18" charset="0"/>
                    <a:cs typeface="+mn-cs"/>
                  </a:rPr>
                  <a:t>〗_^</a:t>
                </a:r>
                <a:r>
                  <a:rPr kumimoji="0" lang="en-US" altLang="zh-CN" sz="3200" b="0" i="0" u="none" strike="noStrike" kern="1200" cap="none" spc="0" normalizeH="0" baseline="0" noProof="0" smtClean="0">
                    <a:ln>
                      <a:noFill/>
                    </a:ln>
                    <a:solidFill>
                      <a:prstClr val="black"/>
                    </a:solidFill>
                    <a:effectLst/>
                    <a:uLnTx/>
                    <a:uFillTx/>
                    <a:latin typeface="Cambria Math"/>
                    <a:cs typeface="+mn-cs"/>
                  </a:rPr>
                  <a:t>𝐼</a:t>
                </a:r>
                <a:r>
                  <a:rPr kumimoji="0" lang="en-US" altLang="zh-CN" sz="3200" b="0" i="1" u="none" strike="noStrike" kern="1200" cap="none" spc="0" normalizeH="0" baseline="-25000" noProof="0" dirty="0">
                    <a:ln>
                      <a:noFill/>
                    </a:ln>
                    <a:solidFill>
                      <a:prstClr val="black"/>
                    </a:solidFill>
                    <a:effectLst/>
                    <a:uLnTx/>
                    <a:uFillTx/>
                    <a:latin typeface="+mn-lt"/>
                    <a:ea typeface="+mn-ea"/>
                    <a:cs typeface="+mn-cs"/>
                  </a:rPr>
                  <a:t>i =</a:t>
                </a:r>
                <a:r>
                  <a:rPr kumimoji="0" lang="en-US" altLang="zh-CN" sz="3200" b="0" i="1" u="none" strike="noStrike" kern="1200" cap="none" spc="0" normalizeH="0" baseline="-25000" noProof="0" dirty="0" smtClean="0">
                    <a:ln>
                      <a:noFill/>
                    </a:ln>
                    <a:solidFill>
                      <a:prstClr val="black"/>
                    </a:solidFill>
                    <a:effectLst/>
                    <a:uLnTx/>
                    <a:uFillTx/>
                    <a:latin typeface="+mn-lt"/>
                    <a:ea typeface="+mn-ea"/>
                    <a:cs typeface="+mn-cs"/>
                  </a:rPr>
                  <a:t>1</a:t>
                </a: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This </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process is referred to as </a:t>
                </a:r>
                <a:r>
                  <a:rPr kumimoji="0" lang="en-US" altLang="zh-CN" sz="3200" b="1" i="0" u="none" strike="noStrike" kern="1200" cap="none" spc="0" normalizeH="0" baseline="0" noProof="0" dirty="0">
                    <a:ln>
                      <a:noFill/>
                    </a:ln>
                    <a:solidFill>
                      <a:srgbClr val="FF0000"/>
                    </a:solidFill>
                    <a:effectLst/>
                    <a:uLnTx/>
                    <a:uFillTx/>
                    <a:latin typeface="+mn-lt"/>
                    <a:ea typeface="+mn-ea"/>
                    <a:cs typeface="+mn-cs"/>
                  </a:rPr>
                  <a:t>learning</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 because we learn about the parameters </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θ</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 of the </a:t>
                </a:r>
                <a:r>
                  <a:rPr kumimoji="0" lang="en-US" altLang="zh-CN" sz="3200" b="0" i="0" u="none" strike="noStrike" kern="1200" cap="none" spc="0" normalizeH="0" baseline="0" noProof="0" dirty="0" smtClean="0">
                    <a:ln>
                      <a:noFill/>
                    </a:ln>
                    <a:solidFill>
                      <a:prstClr val="black"/>
                    </a:solidFill>
                    <a:effectLst/>
                    <a:uLnTx/>
                    <a:uFillTx/>
                    <a:latin typeface="+mn-lt"/>
                    <a:ea typeface="+mn-ea"/>
                    <a:cs typeface="+mn-cs"/>
                  </a:rPr>
                  <a:t>model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mn-lt"/>
                    <a:ea typeface="+mn-ea"/>
                    <a:cs typeface="+mn-cs"/>
                  </a:rPr>
                  <a:t>It also concerns calculating the probability of a new datum </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x</a:t>
                </a:r>
                <a:r>
                  <a:rPr kumimoji="0" lang="en-US" altLang="zh-CN" sz="3200" b="1" i="0" u="none" strike="noStrike" kern="1200" cap="none" spc="0" normalizeH="0" baseline="30000" noProof="0" dirty="0">
                    <a:ln>
                      <a:noFill/>
                    </a:ln>
                    <a:solidFill>
                      <a:prstClr val="black"/>
                    </a:solidFill>
                    <a:effectLst/>
                    <a:uLnTx/>
                    <a:uFillTx/>
                    <a:latin typeface="+mn-lt"/>
                    <a:ea typeface="+mn-ea"/>
                    <a:cs typeface="+mn-cs"/>
                  </a:rPr>
                  <a:t>∗</a:t>
                </a:r>
                <a:r>
                  <a:rPr kumimoji="0" lang="en-US" altLang="zh-CN" sz="3200" b="1" i="0" u="none" strike="noStrike" kern="1200" cap="none" spc="0" normalizeH="0" baseline="0" noProof="0" dirty="0">
                    <a:ln>
                      <a:noFill/>
                    </a:ln>
                    <a:solidFill>
                      <a:prstClr val="black"/>
                    </a:solidFill>
                    <a:effectLst/>
                    <a:uLnTx/>
                    <a:uFillTx/>
                    <a:latin typeface="+mn-lt"/>
                    <a:ea typeface="+mn-ea"/>
                    <a:cs typeface="+mn-cs"/>
                  </a:rPr>
                  <a:t> </a:t>
                </a:r>
                <a:r>
                  <a:rPr kumimoji="0" lang="en-US" altLang="zh-CN" sz="3200" b="0" i="0" u="none" strike="noStrike" kern="1200" cap="none" spc="0" normalizeH="0" baseline="0" noProof="0" dirty="0">
                    <a:ln>
                      <a:noFill/>
                    </a:ln>
                    <a:solidFill>
                      <a:prstClr val="black"/>
                    </a:solidFill>
                    <a:effectLst/>
                    <a:uLnTx/>
                    <a:uFillTx/>
                    <a:latin typeface="+mn-lt"/>
                    <a:ea typeface="+mn-ea"/>
                    <a:cs typeface="+mn-cs"/>
                  </a:rPr>
                  <a:t>under the resulting model. This is known as evaluating </a:t>
                </a:r>
                <a:r>
                  <a:rPr kumimoji="0" lang="en-US" altLang="zh-CN" sz="3200" b="1" i="0" u="none" strike="noStrike" kern="1200" cap="none" spc="0" normalizeH="0" baseline="0" noProof="0" dirty="0">
                    <a:ln>
                      <a:noFill/>
                    </a:ln>
                    <a:solidFill>
                      <a:srgbClr val="FF0000"/>
                    </a:solidFill>
                    <a:effectLst/>
                    <a:uLnTx/>
                    <a:uFillTx/>
                    <a:latin typeface="+mn-lt"/>
                    <a:ea typeface="+mn-ea"/>
                    <a:cs typeface="+mn-cs"/>
                  </a:rPr>
                  <a:t>the predictive distribution.</a:t>
                </a:r>
                <a:endParaRPr kumimoji="0" lang="en-CA" altLang="zh-CN" sz="3200" b="1" i="0" u="none" strike="noStrike" kern="1200" cap="none" spc="0" normalizeH="0" baseline="0" noProof="0" dirty="0" smtClean="0">
                  <a:ln>
                    <a:noFill/>
                  </a:ln>
                  <a:solidFill>
                    <a:srgbClr val="FF0000"/>
                  </a:solidFill>
                  <a:effectLst/>
                  <a:uLnTx/>
                  <a:uFillTx/>
                  <a:latin typeface="+mn-lt"/>
                  <a:ea typeface="+mn-ea"/>
                  <a:cs typeface="+mn-cs"/>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E539AA76-9976-41D0-BEE8-DF30A9FB0E68}" type="slidenum">
              <a:rPr lang="zh-CN" altLang="en-US" smtClean="0"/>
              <a:t>2</a:t>
            </a:fld>
            <a:endParaRPr lang="zh-CN" altLang="en-US"/>
          </a:p>
        </p:txBody>
      </p:sp>
    </p:spTree>
    <p:extLst>
      <p:ext uri="{BB962C8B-B14F-4D97-AF65-F5344CB8AC3E}">
        <p14:creationId xmlns:p14="http://schemas.microsoft.com/office/powerpoint/2010/main" val="4012849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p:spPr>
        <p:txBody>
          <a:bodyPr/>
          <a:lstStyle/>
          <a:p>
            <a:r>
              <a:rPr lang="en-US" altLang="zh-CN" smtClean="0">
                <a:latin typeface="Arial" panose="020B0604020202020204" pitchFamily="34" charset="0"/>
              </a:rPr>
              <a:t>These expressions are hardly surprising, but the same idea can be used to estimate parameters in other distributions where the results are less familiar. Figure 3.1 shows a set of data points and three possible fits to the data. The mean of the maximum likelihood fit is the mean of the data. The ML fit is neither too narrow (giving very low probabilities to the furthest data points from the mean) nor too wide (resulting in a flat distribution and giving low probability to all points).</a:t>
            </a:r>
            <a:endParaRPr lang="en-GB" altLang="zh-CN" smtClean="0">
              <a:latin typeface="Arial" panose="020B0604020202020204" pitchFamily="34" charset="0"/>
            </a:endParaRPr>
          </a:p>
        </p:txBody>
      </p:sp>
      <p:sp>
        <p:nvSpPr>
          <p:cNvPr id="64516" name="Slide Number Placeholder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131CB903-1197-4764-A6CD-319B15AB949F}" type="slidenum">
              <a:rPr lang="en-CA" altLang="zh-CN">
                <a:latin typeface="Arial" panose="020B0604020202020204" pitchFamily="34" charset="0"/>
              </a:rPr>
              <a:pPr eaLnBrk="1" hangingPunct="1"/>
              <a:t>24</a:t>
            </a:fld>
            <a:endParaRPr lang="en-CA" altLang="zh-CN">
              <a:latin typeface="Arial" panose="020B0604020202020204" pitchFamily="34" charset="0"/>
            </a:endParaRPr>
          </a:p>
        </p:txBody>
      </p:sp>
    </p:spTree>
    <p:extLst>
      <p:ext uri="{BB962C8B-B14F-4D97-AF65-F5344CB8AC3E}">
        <p14:creationId xmlns:p14="http://schemas.microsoft.com/office/powerpoint/2010/main" val="111087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65540"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602F7186-38CF-43B6-90C6-48A92B497DEB}" type="slidenum">
              <a:rPr lang="en-CA" altLang="zh-CN">
                <a:latin typeface="Arial" panose="020B0604020202020204" pitchFamily="34" charset="0"/>
              </a:rPr>
              <a:pPr eaLnBrk="1" hangingPunct="1"/>
              <a:t>25</a:t>
            </a:fld>
            <a:endParaRPr lang="en-CA" altLang="zh-CN">
              <a:latin typeface="Arial" panose="020B0604020202020204" pitchFamily="34" charset="0"/>
            </a:endParaRPr>
          </a:p>
        </p:txBody>
      </p:sp>
    </p:spTree>
    <p:extLst>
      <p:ext uri="{BB962C8B-B14F-4D97-AF65-F5344CB8AC3E}">
        <p14:creationId xmlns:p14="http://schemas.microsoft.com/office/powerpoint/2010/main" val="1674993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p:spPr>
        <p:txBody>
          <a:bodyPr/>
          <a:lstStyle/>
          <a:p>
            <a:r>
              <a:rPr lang="zh-CN" altLang="en-US" dirty="0" smtClean="0">
                <a:latin typeface="Arial" panose="020B0604020202020204" pitchFamily="34" charset="0"/>
              </a:rPr>
              <a:t>关于预测的对比与理解</a:t>
            </a:r>
          </a:p>
        </p:txBody>
      </p:sp>
      <p:sp>
        <p:nvSpPr>
          <p:cNvPr id="66564"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0CF0EE9-24D5-43C2-9F6E-7BC2C68A303F}" type="slidenum">
              <a:rPr lang="en-CA" altLang="zh-CN">
                <a:solidFill>
                  <a:srgbClr val="000000"/>
                </a:solidFill>
                <a:latin typeface="Arial" panose="020B0604020202020204" pitchFamily="34" charset="0"/>
              </a:rPr>
              <a:pPr eaLnBrk="1" hangingPunct="1"/>
              <a:t>26</a:t>
            </a:fld>
            <a:endParaRPr lang="en-CA"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24141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p:spPr>
        <p:txBody>
          <a:bodyPr/>
          <a:lstStyle/>
          <a:p>
            <a:r>
              <a:rPr lang="en-US" altLang="zh-CN" smtClean="0">
                <a:latin typeface="Arial" panose="020B0604020202020204" pitchFamily="34" charset="0"/>
              </a:rPr>
              <a:t>In maximum a posteriori (MAP) fitting, we introduce prior information about the parameters θ. From previous experience we may know something about the possible parameter values. For example, in a time-sequence the values of the parameters at time t tell us a lot about the possible values at time t + 1 and this information would be encoded in the prior distribution.</a:t>
            </a:r>
          </a:p>
          <a:p>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67588"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A08759FF-8F5A-4566-B77F-9148DF6308B2}" type="slidenum">
              <a:rPr lang="en-CA" altLang="zh-CN">
                <a:latin typeface="Arial" panose="020B0604020202020204" pitchFamily="34" charset="0"/>
              </a:rPr>
              <a:pPr eaLnBrk="1" hangingPunct="1"/>
              <a:t>27</a:t>
            </a:fld>
            <a:endParaRPr lang="en-CA" altLang="zh-CN">
              <a:latin typeface="Arial" panose="020B0604020202020204" pitchFamily="34" charset="0"/>
            </a:endParaRPr>
          </a:p>
        </p:txBody>
      </p:sp>
    </p:spTree>
    <p:extLst>
      <p:ext uri="{BB962C8B-B14F-4D97-AF65-F5344CB8AC3E}">
        <p14:creationId xmlns:p14="http://schemas.microsoft.com/office/powerpoint/2010/main" val="4037822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p:spPr>
        <p:txBody>
          <a:bodyPr/>
          <a:lstStyle/>
          <a:p>
            <a:r>
              <a:rPr lang="en-US" altLang="zh-CN" smtClean="0">
                <a:latin typeface="Arial" panose="020B0604020202020204" pitchFamily="34" charset="0"/>
              </a:rPr>
              <a:t>maximum likelihood is a special case of maximum a posteriori where the prior is uninformative.</a:t>
            </a:r>
            <a:endParaRPr lang="zh-CN" altLang="en-US" smtClean="0">
              <a:latin typeface="Arial" panose="020B0604020202020204" pitchFamily="34" charset="0"/>
            </a:endParaRPr>
          </a:p>
          <a:p>
            <a:endParaRPr lang="zh-CN" altLang="en-US" smtClean="0">
              <a:latin typeface="Arial" panose="020B0604020202020204" pitchFamily="34" charset="0"/>
            </a:endParaRPr>
          </a:p>
        </p:txBody>
      </p:sp>
      <p:sp>
        <p:nvSpPr>
          <p:cNvPr id="6861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51EB6AFA-923D-4D11-977D-BF82370D465C}" type="slidenum">
              <a:rPr lang="en-CA" altLang="zh-CN">
                <a:latin typeface="Arial" panose="020B0604020202020204" pitchFamily="34" charset="0"/>
              </a:rPr>
              <a:pPr eaLnBrk="1" hangingPunct="1"/>
              <a:t>28</a:t>
            </a:fld>
            <a:endParaRPr lang="en-CA" altLang="zh-CN">
              <a:latin typeface="Arial" panose="020B0604020202020204" pitchFamily="34" charset="0"/>
            </a:endParaRPr>
          </a:p>
        </p:txBody>
      </p:sp>
    </p:spTree>
    <p:extLst>
      <p:ext uri="{BB962C8B-B14F-4D97-AF65-F5344CB8AC3E}">
        <p14:creationId xmlns:p14="http://schemas.microsoft.com/office/powerpoint/2010/main" val="152436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69636"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D3F9B43-CBDB-40AA-A114-D0BFD5117AF4}" type="slidenum">
              <a:rPr lang="en-CA" altLang="zh-CN">
                <a:latin typeface="Arial" panose="020B0604020202020204" pitchFamily="34" charset="0"/>
              </a:rPr>
              <a:pPr eaLnBrk="1" hangingPunct="1"/>
              <a:t>29</a:t>
            </a:fld>
            <a:endParaRPr lang="en-CA" altLang="zh-CN">
              <a:latin typeface="Arial" panose="020B0604020202020204" pitchFamily="34" charset="0"/>
            </a:endParaRPr>
          </a:p>
        </p:txBody>
      </p:sp>
    </p:spTree>
    <p:extLst>
      <p:ext uri="{BB962C8B-B14F-4D97-AF65-F5344CB8AC3E}">
        <p14:creationId xmlns:p14="http://schemas.microsoft.com/office/powerpoint/2010/main" val="991928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p:spPr>
        <p:txBody>
          <a:bodyPr/>
          <a:lstStyle/>
          <a:p>
            <a:r>
              <a:rPr lang="en-US" altLang="zh-CN" dirty="0" smtClean="0">
                <a:latin typeface="Arial" panose="020B0604020202020204" pitchFamily="34" charset="0"/>
              </a:rPr>
              <a:t>alpha = beta = gamma= </a:t>
            </a:r>
            <a:r>
              <a:rPr lang="en-US" altLang="zh-CN" dirty="0" smtClean="0">
                <a:latin typeface="Arial" panose="020B0604020202020204" pitchFamily="34" charset="0"/>
              </a:rPr>
              <a:t>1; delta </a:t>
            </a:r>
            <a:r>
              <a:rPr lang="en-US" altLang="zh-CN" dirty="0" smtClean="0">
                <a:latin typeface="Arial" panose="020B0604020202020204" pitchFamily="34" charset="0"/>
              </a:rPr>
              <a:t>= 0.</a:t>
            </a:r>
          </a:p>
          <a:p>
            <a:endParaRPr lang="en-US" altLang="zh-CN" dirty="0" smtClean="0">
              <a:latin typeface="Arial" panose="020B0604020202020204" pitchFamily="34" charset="0"/>
            </a:endParaRPr>
          </a:p>
          <a:p>
            <a:r>
              <a:rPr lang="en-US" altLang="zh-CN" dirty="0" smtClean="0">
                <a:latin typeface="Arial" panose="020B0604020202020204" pitchFamily="34" charset="0"/>
              </a:rPr>
              <a:t>Figure 4.4 Prior over normal parameters. a) A normal inverse gamma with α, β, γ = 1 and δ = 0 gives a broad prior distribution over univariate normal parameters. The magenta cross indicates the peak of the distribution. The blue crosses are 5 samples randomly drawn from the distribution. b) The samples and peak are visualized as the normal distributions they represent.</a:t>
            </a:r>
          </a:p>
        </p:txBody>
      </p:sp>
      <p:sp>
        <p:nvSpPr>
          <p:cNvPr id="70660" name="Slide Number Placeholder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23EB09EF-DAB8-4EA4-8C00-D6F370277076}" type="slidenum">
              <a:rPr lang="en-CA" altLang="zh-CN">
                <a:latin typeface="Arial" panose="020B0604020202020204" pitchFamily="34" charset="0"/>
              </a:rPr>
              <a:pPr eaLnBrk="1" hangingPunct="1"/>
              <a:t>30</a:t>
            </a:fld>
            <a:endParaRPr lang="en-CA" altLang="zh-CN">
              <a:latin typeface="Arial" panose="020B0604020202020204" pitchFamily="34" charset="0"/>
            </a:endParaRPr>
          </a:p>
        </p:txBody>
      </p:sp>
    </p:spTree>
    <p:extLst>
      <p:ext uri="{BB962C8B-B14F-4D97-AF65-F5344CB8AC3E}">
        <p14:creationId xmlns:p14="http://schemas.microsoft.com/office/powerpoint/2010/main" val="4028335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p:spPr>
        <p:txBody>
          <a:bodyPr/>
          <a:lstStyle/>
          <a:p>
            <a:r>
              <a:rPr lang="en-US" altLang="zh-CN" smtClean="0">
                <a:latin typeface="Arial" panose="020B0604020202020204" pitchFamily="34" charset="0"/>
              </a:rPr>
              <a:t>Figure 3.5 MAP inference for normal parameters. a) The likelihood function is multiplied by b) the prior probability to give a new function c) that is proportional to the posterior distribution. The maximum a posteriori (MAP) solution (blue cross) is found at the peak of the posterior distribution. It lies between the maximum likelihood (ML) solution (green cross) and the maximum of the prior distribution (MP, purple cross).</a:t>
            </a:r>
            <a:endParaRPr lang="zh-CN" altLang="en-US" smtClean="0">
              <a:latin typeface="Arial" panose="020B0604020202020204" pitchFamily="34" charset="0"/>
            </a:endParaRPr>
          </a:p>
        </p:txBody>
      </p:sp>
      <p:sp>
        <p:nvSpPr>
          <p:cNvPr id="71684"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6283F137-4DB9-4C75-902B-A5B68C2B18A7}" type="slidenum">
              <a:rPr lang="en-CA" altLang="zh-CN">
                <a:latin typeface="Arial" panose="020B0604020202020204" pitchFamily="34" charset="0"/>
              </a:rPr>
              <a:pPr eaLnBrk="1" hangingPunct="1"/>
              <a:t>31</a:t>
            </a:fld>
            <a:endParaRPr lang="en-CA" altLang="zh-CN">
              <a:latin typeface="Arial" panose="020B0604020202020204" pitchFamily="34" charset="0"/>
            </a:endParaRPr>
          </a:p>
        </p:txBody>
      </p:sp>
    </p:spTree>
    <p:extLst>
      <p:ext uri="{BB962C8B-B14F-4D97-AF65-F5344CB8AC3E}">
        <p14:creationId xmlns:p14="http://schemas.microsoft.com/office/powerpoint/2010/main" val="3566476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r>
              <a:rPr lang="en-US" altLang="zh-CN" dirty="0" smtClean="0">
                <a:latin typeface="Arial" panose="020B0604020202020204" pitchFamily="34" charset="0"/>
              </a:rPr>
              <a:t>This gives some insight into the </a:t>
            </a:r>
            <a:r>
              <a:rPr lang="en-US" altLang="zh-CN" dirty="0" err="1" smtClean="0">
                <a:latin typeface="Arial" panose="020B0604020202020204" pitchFamily="34" charset="0"/>
              </a:rPr>
              <a:t>behaviour</a:t>
            </a:r>
            <a:r>
              <a:rPr lang="en-US" altLang="zh-CN" dirty="0" smtClean="0">
                <a:latin typeface="Arial" panose="020B0604020202020204" pitchFamily="34" charset="0"/>
              </a:rPr>
              <a:t> of the MAP estimate (figure 3.6). With a large amount of data, the first term dominates and the MAP estimate ˆμ is very close to the data mean (and the ML estimate). With intermediate amounts of data, the ˆμ is a weighted sum of the prediction from the data and the prediction from the prior. With no data at all, the estimate is completely governed by the prior. The </a:t>
            </a:r>
            <a:r>
              <a:rPr lang="en-US" altLang="zh-CN" dirty="0" err="1" smtClean="0">
                <a:latin typeface="Arial" panose="020B0604020202020204" pitchFamily="34" charset="0"/>
              </a:rPr>
              <a:t>hyperparameter</a:t>
            </a:r>
            <a:r>
              <a:rPr lang="en-US" altLang="zh-CN" dirty="0" smtClean="0">
                <a:latin typeface="Arial" panose="020B0604020202020204" pitchFamily="34" charset="0"/>
              </a:rPr>
              <a:t> (parameter of the prior) γ controls the concentration of the prior with respect to μ and determines the extent of its influence. Similar</a:t>
            </a:r>
          </a:p>
          <a:p>
            <a:r>
              <a:rPr lang="en-US" altLang="zh-CN" dirty="0" smtClean="0">
                <a:latin typeface="Arial" panose="020B0604020202020204" pitchFamily="34" charset="0"/>
              </a:rPr>
              <a:t>conclusions can be drawn about the MAP estimate of the variance. </a:t>
            </a:r>
          </a:p>
          <a:p>
            <a:r>
              <a:rPr lang="en-US" altLang="zh-CN" dirty="0" smtClean="0">
                <a:latin typeface="Arial" panose="020B0604020202020204" pitchFamily="34" charset="0"/>
              </a:rPr>
              <a:t>Where there is a single data point (figure 3.6e-f), the data tells us nothing about the variance and the maximum likelihood estimate ˆσ2 is actually zero; the best fit is an infinitely thin and infinitely tall normal distribution centered on the one data point. This is unrealistic, not least because it accords the datum an infinite likelihood. However, MAP estimation is still valid as the prior ensures that sensible parameter values are chosen.</a:t>
            </a:r>
            <a:endParaRPr lang="zh-CN" altLang="en-US" dirty="0" smtClean="0">
              <a:latin typeface="Arial" panose="020B0604020202020204" pitchFamily="34" charset="0"/>
            </a:endParaRPr>
          </a:p>
        </p:txBody>
      </p:sp>
      <p:sp>
        <p:nvSpPr>
          <p:cNvPr id="72708"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17ED4BF2-40B7-4A1A-84E3-E4AF7791B14B}" type="slidenum">
              <a:rPr lang="en-CA" altLang="zh-CN">
                <a:latin typeface="Arial" panose="020B0604020202020204" pitchFamily="34" charset="0"/>
              </a:rPr>
              <a:pPr eaLnBrk="1" hangingPunct="1"/>
              <a:t>33</a:t>
            </a:fld>
            <a:endParaRPr lang="en-CA" altLang="zh-CN">
              <a:latin typeface="Arial" panose="020B0604020202020204" pitchFamily="34" charset="0"/>
            </a:endParaRPr>
          </a:p>
        </p:txBody>
      </p:sp>
    </p:spTree>
    <p:extLst>
      <p:ext uri="{BB962C8B-B14F-4D97-AF65-F5344CB8AC3E}">
        <p14:creationId xmlns:p14="http://schemas.microsoft.com/office/powerpoint/2010/main" val="1233358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en-US" altLang="zh-CN" dirty="0" smtClean="0"/>
              <a:t>Figure </a:t>
            </a:r>
            <a:r>
              <a:rPr lang="en-US" altLang="zh-CN" dirty="0" smtClean="0"/>
              <a:t>4.6 </a:t>
            </a:r>
            <a:r>
              <a:rPr lang="en-US" altLang="zh-CN" b="1" dirty="0" smtClean="0"/>
              <a:t>Maximum a posteriori estimation</a:t>
            </a:r>
            <a:r>
              <a:rPr lang="en-US" altLang="zh-CN" dirty="0" smtClean="0"/>
              <a:t>. </a:t>
            </a:r>
          </a:p>
          <a:p>
            <a:pPr>
              <a:defRPr/>
            </a:pPr>
            <a:r>
              <a:rPr lang="en-US" altLang="zh-CN" dirty="0" smtClean="0"/>
              <a:t>a) MAP solution (blue cross) lies between ML (green cross) and the peak of the prior (purple cross). </a:t>
            </a:r>
          </a:p>
          <a:p>
            <a:pPr>
              <a:defRPr/>
            </a:pPr>
            <a:r>
              <a:rPr lang="en-US" altLang="zh-CN" dirty="0" smtClean="0"/>
              <a:t>b) Normal distributions corresponding to MAP solution, ML solution and peak of prior. </a:t>
            </a:r>
          </a:p>
          <a:p>
            <a:pPr>
              <a:defRPr/>
            </a:pPr>
            <a:r>
              <a:rPr lang="en-US" altLang="zh-CN" dirty="0" smtClean="0"/>
              <a:t>c-d) With fewer data points, the prior has a greater effect on the final solution. </a:t>
            </a:r>
          </a:p>
          <a:p>
            <a:pPr>
              <a:defRPr/>
            </a:pPr>
            <a:r>
              <a:rPr lang="en-US" altLang="zh-CN" dirty="0" smtClean="0"/>
              <a:t>e-f) With only one </a:t>
            </a:r>
            <a:r>
              <a:rPr lang="en-US" altLang="zh-CN" dirty="0" err="1" smtClean="0"/>
              <a:t>datapoint</a:t>
            </a:r>
            <a:r>
              <a:rPr lang="en-US" altLang="zh-CN" dirty="0" smtClean="0"/>
              <a:t>, the maximum likelihood solution cannot be computed (you cannot calculate the variance of a single point). However, the MAP solution can still be calculated.</a:t>
            </a:r>
          </a:p>
          <a:p>
            <a:pPr>
              <a:defRPr/>
            </a:pPr>
            <a:endParaRPr lang="en-US" altLang="zh-CN" dirty="0" smtClean="0"/>
          </a:p>
          <a:p>
            <a:pPr>
              <a:defRPr/>
            </a:pPr>
            <a:endParaRPr lang="zh-CN" altLang="en-US" dirty="0"/>
          </a:p>
        </p:txBody>
      </p:sp>
      <p:sp>
        <p:nvSpPr>
          <p:cNvPr id="7373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86E160A3-A6D8-4F68-981C-6C34CA12FB24}" type="slidenum">
              <a:rPr lang="en-CA" altLang="zh-CN">
                <a:latin typeface="Arial" panose="020B0604020202020204" pitchFamily="34" charset="0"/>
              </a:rPr>
              <a:pPr eaLnBrk="1" hangingPunct="1"/>
              <a:t>34</a:t>
            </a:fld>
            <a:endParaRPr lang="en-CA" altLang="zh-CN">
              <a:latin typeface="Arial" panose="020B0604020202020204" pitchFamily="34" charset="0"/>
            </a:endParaRPr>
          </a:p>
        </p:txBody>
      </p:sp>
    </p:spTree>
    <p:extLst>
      <p:ext uri="{BB962C8B-B14F-4D97-AF65-F5344CB8AC3E}">
        <p14:creationId xmlns:p14="http://schemas.microsoft.com/office/powerpoint/2010/main" val="318263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r>
              <a:rPr lang="en-US" altLang="zh-CN" smtClean="0">
                <a:latin typeface="Arial" panose="020B0604020202020204" pitchFamily="34" charset="0"/>
              </a:rPr>
              <a:t>This chapter concerns fitting probability models to data {xi}Ii =1. This process is referred to as learning because we learn about the parameters θ of the model1. It also concerns calculating the probability of a new datum x∗ under the resulting model. This is known as evaluating the predictive distribution. We consider three methods: maximum likelihood, maximum a posteriori and the Bayesian approach.</a:t>
            </a:r>
          </a:p>
          <a:p>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5837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5611758-8F72-4792-8748-C7D7358E80D6}" type="slidenum">
              <a:rPr lang="en-CA" altLang="zh-CN">
                <a:latin typeface="Arial" panose="020B0604020202020204" pitchFamily="34" charset="0"/>
              </a:rPr>
              <a:pPr eaLnBrk="1" hangingPunct="1"/>
              <a:t>3</a:t>
            </a:fld>
            <a:endParaRPr lang="en-CA" altLang="zh-CN">
              <a:latin typeface="Arial" panose="020B0604020202020204" pitchFamily="34" charset="0"/>
            </a:endParaRPr>
          </a:p>
        </p:txBody>
      </p:sp>
    </p:spTree>
    <p:extLst>
      <p:ext uri="{BB962C8B-B14F-4D97-AF65-F5344CB8AC3E}">
        <p14:creationId xmlns:p14="http://schemas.microsoft.com/office/powerpoint/2010/main" val="3231812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35</a:t>
            </a:fld>
            <a:endParaRPr lang="zh-CN" altLang="en-US"/>
          </a:p>
        </p:txBody>
      </p:sp>
    </p:spTree>
    <p:extLst>
      <p:ext uri="{BB962C8B-B14F-4D97-AF65-F5344CB8AC3E}">
        <p14:creationId xmlns:p14="http://schemas.microsoft.com/office/powerpoint/2010/main" val="3724178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p:spPr>
        <p:txBody>
          <a:bodyPr/>
          <a:lstStyle/>
          <a:p>
            <a:r>
              <a:rPr lang="en-US" altLang="zh-CN" smtClean="0">
                <a:latin typeface="Arial" panose="020B0604020202020204" pitchFamily="34" charset="0"/>
              </a:rPr>
              <a:t>In the Bayesian approach we stop trying to estimate single fixed values (point estimates) of the parameters θ and admit what is obvious; there may be many values of the parameters that are compatible with the data. We compute a probability distribution Pr(θ|x1...I ) over the parameters θ based on data {xi}Ii =1 using Bayes’ rule so that</a:t>
            </a:r>
          </a:p>
          <a:p>
            <a:endParaRPr lang="zh-CN" altLang="en-US" smtClean="0">
              <a:latin typeface="Arial" panose="020B0604020202020204" pitchFamily="34" charset="0"/>
            </a:endParaRPr>
          </a:p>
        </p:txBody>
      </p:sp>
      <p:sp>
        <p:nvSpPr>
          <p:cNvPr id="74756"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32D9CDF3-A506-491B-9C30-D526EA729321}" type="slidenum">
              <a:rPr lang="en-CA" altLang="zh-CN">
                <a:latin typeface="Arial" panose="020B0604020202020204" pitchFamily="34" charset="0"/>
              </a:rPr>
              <a:pPr eaLnBrk="1" hangingPunct="1"/>
              <a:t>36</a:t>
            </a:fld>
            <a:endParaRPr lang="en-CA" altLang="zh-CN">
              <a:latin typeface="Arial" panose="020B0604020202020204" pitchFamily="34" charset="0"/>
            </a:endParaRPr>
          </a:p>
        </p:txBody>
      </p:sp>
    </p:spTree>
    <p:extLst>
      <p:ext uri="{BB962C8B-B14F-4D97-AF65-F5344CB8AC3E}">
        <p14:creationId xmlns:p14="http://schemas.microsoft.com/office/powerpoint/2010/main" val="1583864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r>
              <a:rPr lang="en-US" altLang="zh-CN" smtClean="0">
                <a:latin typeface="Arial" panose="020B0604020202020204" pitchFamily="34" charset="0"/>
              </a:rPr>
              <a:t>In the Bayesian approach we calculate a posterior distribution Pr(μ, σ2|x1...I) over possible parameter values using Bayes’ rule,</a:t>
            </a:r>
            <a:endParaRPr lang="zh-CN" altLang="en-US" smtClean="0">
              <a:latin typeface="Arial" panose="020B0604020202020204" pitchFamily="34" charset="0"/>
            </a:endParaRPr>
          </a:p>
        </p:txBody>
      </p:sp>
      <p:sp>
        <p:nvSpPr>
          <p:cNvPr id="75780"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96C2430A-7929-4189-9629-AFBE53FA58E7}" type="slidenum">
              <a:rPr lang="en-CA" altLang="zh-CN">
                <a:latin typeface="Arial" panose="020B0604020202020204" pitchFamily="34" charset="0"/>
              </a:rPr>
              <a:pPr eaLnBrk="1" hangingPunct="1"/>
              <a:t>38</a:t>
            </a:fld>
            <a:endParaRPr lang="en-CA" altLang="zh-CN">
              <a:latin typeface="Arial" panose="020B0604020202020204" pitchFamily="34" charset="0"/>
            </a:endParaRPr>
          </a:p>
        </p:txBody>
      </p:sp>
    </p:spTree>
    <p:extLst>
      <p:ext uri="{BB962C8B-B14F-4D97-AF65-F5344CB8AC3E}">
        <p14:creationId xmlns:p14="http://schemas.microsoft.com/office/powerpoint/2010/main" val="362615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第二行到第三行的推导，参见习题</a:t>
            </a:r>
            <a:r>
              <a:rPr lang="en-US" altLang="zh-CN" dirty="0" smtClean="0"/>
              <a:t>3</a:t>
            </a:r>
            <a:r>
              <a:rPr lang="en-US" altLang="zh-CN" sz="1200" b="1" i="0" kern="1200" dirty="0" smtClean="0">
                <a:solidFill>
                  <a:schemeClr val="tx1"/>
                </a:solidFill>
                <a:effectLst/>
                <a:latin typeface="+mn-lt"/>
                <a:ea typeface="+mn-ea"/>
                <a:cs typeface="+mn-cs"/>
              </a:rPr>
              <a:t>.11</a:t>
            </a:r>
            <a:r>
              <a:rPr lang="zh-CN" altLang="en-US" dirty="0" smtClean="0"/>
              <a:t>答案，可以从试凑的角度理解。</a:t>
            </a:r>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39</a:t>
            </a:fld>
            <a:endParaRPr lang="zh-CN" altLang="en-US"/>
          </a:p>
        </p:txBody>
      </p:sp>
    </p:spTree>
    <p:extLst>
      <p:ext uri="{BB962C8B-B14F-4D97-AF65-F5344CB8AC3E}">
        <p14:creationId xmlns:p14="http://schemas.microsoft.com/office/powerpoint/2010/main" val="3384697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p:spPr>
        <p:txBody>
          <a:bodyPr/>
          <a:lstStyle/>
          <a:p>
            <a:r>
              <a:rPr lang="en-US" altLang="zh-CN" dirty="0" smtClean="0">
                <a:latin typeface="Arial" panose="020B0604020202020204" pitchFamily="34" charset="0"/>
              </a:rPr>
              <a:t>Figure 3.7 Bayesian predictions. a) Posterior probability distribution over parameters. b) Samples from posterior probability distribution correspond to normal distributions. c) The predictive distribution for the Bayesian case is the average of an infinite set of samples. Alternately, we can think of choosing the parameters from a uniform distribution and computing a weighted average where the weights correspond to the posterior distribution.</a:t>
            </a:r>
            <a:endParaRPr lang="zh-CN" altLang="en-US" dirty="0" smtClean="0">
              <a:latin typeface="Arial" panose="020B0604020202020204" pitchFamily="34" charset="0"/>
            </a:endParaRPr>
          </a:p>
        </p:txBody>
      </p:sp>
      <p:sp>
        <p:nvSpPr>
          <p:cNvPr id="76804"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2E88C8D-E151-4A44-A76F-0936C38C024B}" type="slidenum">
              <a:rPr lang="en-CA" altLang="zh-CN">
                <a:latin typeface="Arial" panose="020B0604020202020204" pitchFamily="34" charset="0"/>
              </a:rPr>
              <a:pPr eaLnBrk="1" hangingPunct="1"/>
              <a:t>41</a:t>
            </a:fld>
            <a:endParaRPr lang="en-CA" altLang="zh-CN">
              <a:latin typeface="Arial" panose="020B0604020202020204" pitchFamily="34" charset="0"/>
            </a:endParaRPr>
          </a:p>
        </p:txBody>
      </p:sp>
    </p:spTree>
    <p:extLst>
      <p:ext uri="{BB962C8B-B14F-4D97-AF65-F5344CB8AC3E}">
        <p14:creationId xmlns:p14="http://schemas.microsoft.com/office/powerpoint/2010/main" val="2338852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r>
              <a:rPr lang="en-US" altLang="zh-CN" smtClean="0">
                <a:latin typeface="Arial" panose="020B0604020202020204" pitchFamily="34" charset="0"/>
              </a:rPr>
              <a:t>Figure 3.8 a-c) Predictive densities for MAP and Bayesian approaches with 50, 5 and 1 training example. As the training data decreases, the Bayesian prediction becomes less certain but the MAP prediction is erroneously overconfident. d-f) This effect is even more clear on a log scale.</a:t>
            </a:r>
          </a:p>
          <a:p>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EF651E1D-ABED-4243-BB93-CAF9EC827626}" type="slidenum">
              <a:rPr lang="en-CA" altLang="zh-CN">
                <a:latin typeface="Arial" panose="020B0604020202020204" pitchFamily="34" charset="0"/>
              </a:rPr>
              <a:pPr eaLnBrk="1" hangingPunct="1"/>
              <a:t>44</a:t>
            </a:fld>
            <a:endParaRPr lang="en-CA" altLang="zh-CN">
              <a:latin typeface="Arial" panose="020B0604020202020204" pitchFamily="34" charset="0"/>
            </a:endParaRPr>
          </a:p>
        </p:txBody>
      </p:sp>
    </p:spTree>
    <p:extLst>
      <p:ext uri="{BB962C8B-B14F-4D97-AF65-F5344CB8AC3E}">
        <p14:creationId xmlns:p14="http://schemas.microsoft.com/office/powerpoint/2010/main" val="1760524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p:spPr>
        <p:txBody>
          <a:bodyPr/>
          <a:lstStyle/>
          <a:p>
            <a:r>
              <a:rPr lang="zh-CN" altLang="en-US" smtClean="0">
                <a:latin typeface="Arial" panose="020B0604020202020204" pitchFamily="34" charset="0"/>
              </a:rPr>
              <a:t>关于参数学习的对比与理解</a:t>
            </a:r>
          </a:p>
        </p:txBody>
      </p:sp>
      <p:sp>
        <p:nvSpPr>
          <p:cNvPr id="7885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88222E52-E21F-4929-A949-254D2D1A2DD4}" type="slidenum">
              <a:rPr lang="en-CA" altLang="zh-CN">
                <a:latin typeface="Arial" panose="020B0604020202020204" pitchFamily="34" charset="0"/>
              </a:rPr>
              <a:pPr eaLnBrk="1" hangingPunct="1"/>
              <a:t>45</a:t>
            </a:fld>
            <a:endParaRPr lang="en-CA" altLang="zh-CN">
              <a:latin typeface="Arial" panose="020B0604020202020204" pitchFamily="34" charset="0"/>
            </a:endParaRPr>
          </a:p>
        </p:txBody>
      </p:sp>
    </p:spTree>
    <p:extLst>
      <p:ext uri="{BB962C8B-B14F-4D97-AF65-F5344CB8AC3E}">
        <p14:creationId xmlns:p14="http://schemas.microsoft.com/office/powerpoint/2010/main" val="1112259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lstStyle/>
          <a:p>
            <a:r>
              <a:rPr lang="zh-CN" altLang="en-US" smtClean="0">
                <a:latin typeface="Arial" panose="020B0604020202020204" pitchFamily="34" charset="0"/>
              </a:rPr>
              <a:t>关于预测的对比与理解</a:t>
            </a:r>
          </a:p>
        </p:txBody>
      </p:sp>
      <p:sp>
        <p:nvSpPr>
          <p:cNvPr id="79876"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09836E50-00E8-4BBE-B8FF-AA7875F3E864}" type="slidenum">
              <a:rPr lang="en-CA" altLang="zh-CN">
                <a:latin typeface="Arial" panose="020B0604020202020204" pitchFamily="34" charset="0"/>
              </a:rPr>
              <a:pPr eaLnBrk="1" hangingPunct="1"/>
              <a:t>46</a:t>
            </a:fld>
            <a:endParaRPr lang="en-CA" altLang="zh-CN">
              <a:latin typeface="Arial" panose="020B0604020202020204" pitchFamily="34" charset="0"/>
            </a:endParaRPr>
          </a:p>
        </p:txBody>
      </p:sp>
    </p:spTree>
    <p:extLst>
      <p:ext uri="{BB962C8B-B14F-4D97-AF65-F5344CB8AC3E}">
        <p14:creationId xmlns:p14="http://schemas.microsoft.com/office/powerpoint/2010/main" val="92658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80900"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6E1FD4C8-0DC4-48F8-82BA-854605B030EB}" type="slidenum">
              <a:rPr lang="en-CA" altLang="zh-CN">
                <a:latin typeface="Arial" panose="020B0604020202020204" pitchFamily="34" charset="0"/>
              </a:rPr>
              <a:pPr eaLnBrk="1" hangingPunct="1"/>
              <a:t>47</a:t>
            </a:fld>
            <a:endParaRPr lang="en-CA" altLang="zh-CN">
              <a:latin typeface="Arial" panose="020B0604020202020204" pitchFamily="34" charset="0"/>
            </a:endParaRPr>
          </a:p>
        </p:txBody>
      </p:sp>
    </p:spTree>
    <p:extLst>
      <p:ext uri="{BB962C8B-B14F-4D97-AF65-F5344CB8AC3E}">
        <p14:creationId xmlns:p14="http://schemas.microsoft.com/office/powerpoint/2010/main" val="3209940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p:spPr>
        <p:txBody>
          <a:bodyPr/>
          <a:lstStyle/>
          <a:p>
            <a:r>
              <a:rPr lang="en-US" altLang="zh-CN" smtClean="0">
                <a:latin typeface="Arial" panose="020B0604020202020204" pitchFamily="34" charset="0"/>
              </a:rPr>
              <a:t>This chapter concerns fitting probability models to data {xi}Ii =1. This process is referred to as learning because we learn about the parameters θ of the model1. It also concerns calculating the probability of a new datum x∗ under the resulting model. This is known as evaluating the predictive distribution. We consider three methods: maximum likelihood, maximum a posteriori and the Bayesian approach.</a:t>
            </a:r>
          </a:p>
          <a:p>
            <a:endParaRPr lang="en-US" altLang="zh-CN" smtClean="0">
              <a:latin typeface="Arial" panose="020B0604020202020204" pitchFamily="34" charset="0"/>
            </a:endParaRPr>
          </a:p>
          <a:p>
            <a:endParaRPr lang="zh-CN" altLang="en-US" smtClean="0">
              <a:latin typeface="Arial" panose="020B0604020202020204" pitchFamily="34" charset="0"/>
            </a:endParaRPr>
          </a:p>
        </p:txBody>
      </p:sp>
      <p:sp>
        <p:nvSpPr>
          <p:cNvPr id="5837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B5611758-8F72-4792-8748-C7D7358E80D6}" type="slidenum">
              <a:rPr lang="en-CA" altLang="zh-CN">
                <a:latin typeface="Arial" panose="020B0604020202020204" pitchFamily="34" charset="0"/>
              </a:rPr>
              <a:pPr eaLnBrk="1" hangingPunct="1"/>
              <a:t>48</a:t>
            </a:fld>
            <a:endParaRPr lang="en-CA" altLang="zh-CN">
              <a:latin typeface="Arial" panose="020B0604020202020204" pitchFamily="34" charset="0"/>
            </a:endParaRPr>
          </a:p>
        </p:txBody>
      </p:sp>
    </p:spTree>
    <p:extLst>
      <p:ext uri="{BB962C8B-B14F-4D97-AF65-F5344CB8AC3E}">
        <p14:creationId xmlns:p14="http://schemas.microsoft.com/office/powerpoint/2010/main" val="124707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To calculate the likelihood</a:t>
            </a:r>
          </a:p>
          <a:p>
            <a:pPr algn="l"/>
            <a:r>
              <a:rPr lang="en-US" altLang="zh-CN" sz="1200" b="0" i="0" u="none" strike="noStrike" baseline="0" dirty="0" smtClean="0">
                <a:latin typeface="CMR10"/>
              </a:rPr>
              <a:t>function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err="1" smtClean="0">
                <a:latin typeface="CMBX10"/>
              </a:rPr>
              <a:t>x</a:t>
            </a:r>
            <a:r>
              <a:rPr lang="en-US" altLang="zh-CN" sz="800" b="0" i="0" u="none" strike="noStrike" baseline="0" dirty="0" err="1" smtClean="0">
                <a:latin typeface="CMMI7"/>
              </a:rPr>
              <a:t>i</a:t>
            </a:r>
            <a:r>
              <a:rPr lang="en-US" altLang="zh-CN" sz="1200" b="0" i="0" u="none" strike="noStrike" baseline="0" dirty="0" err="1" smtClean="0">
                <a:latin typeface="CMSY10"/>
              </a:rPr>
              <a:t>j</a:t>
            </a:r>
            <a:r>
              <a:rPr lang="en-US" altLang="zh-CN" sz="1200" b="0" i="0" u="none" strike="noStrike" baseline="0" dirty="0" smtClean="0">
                <a:latin typeface="CMR10"/>
              </a:rPr>
              <a:t>) at a single data point </a:t>
            </a:r>
            <a:r>
              <a:rPr lang="en-US" altLang="zh-CN" sz="1200" b="0" i="0" u="none" strike="noStrike" baseline="0" dirty="0" smtClean="0">
                <a:latin typeface="CMBX10"/>
              </a:rPr>
              <a:t>x</a:t>
            </a:r>
            <a:r>
              <a:rPr lang="en-US" altLang="zh-CN" sz="800" b="0" i="0" u="none" strike="noStrike" baseline="0" dirty="0" smtClean="0">
                <a:latin typeface="CMMI7"/>
              </a:rPr>
              <a:t>i</a:t>
            </a:r>
            <a:r>
              <a:rPr lang="en-US" altLang="zh-CN" sz="1200" b="0" i="0" u="none" strike="noStrike" baseline="0" dirty="0" smtClean="0">
                <a:latin typeface="CMR10"/>
              </a:rPr>
              <a:t>, we simply evaluate the probability density</a:t>
            </a:r>
          </a:p>
          <a:p>
            <a:pPr algn="l"/>
            <a:r>
              <a:rPr lang="en-US" altLang="zh-CN" sz="1200" b="0" i="0" u="none" strike="noStrike" baseline="0" dirty="0" smtClean="0">
                <a:latin typeface="CMR10"/>
              </a:rPr>
              <a:t>function at </a:t>
            </a:r>
            <a:r>
              <a:rPr lang="en-US" altLang="zh-CN" sz="1200" b="0" i="0" u="none" strike="noStrike" baseline="0" dirty="0" smtClean="0">
                <a:latin typeface="CMBX10"/>
              </a:rPr>
              <a:t>x</a:t>
            </a:r>
            <a:r>
              <a:rPr lang="en-US" altLang="zh-CN" sz="800" b="0" i="0" u="none" strike="noStrike" baseline="0" dirty="0" smtClean="0">
                <a:latin typeface="CMMI7"/>
              </a:rPr>
              <a:t>i</a:t>
            </a:r>
            <a:r>
              <a:rPr lang="en-US" altLang="zh-CN" sz="1200" b="0" i="0" u="none" strike="noStrike" baseline="0" dirty="0" smtClean="0">
                <a:latin typeface="CMR10"/>
              </a:rPr>
              <a:t>. Assuming each data point was drawn independently from the</a:t>
            </a:r>
          </a:p>
          <a:p>
            <a:pPr algn="l"/>
            <a:r>
              <a:rPr lang="en-US" altLang="zh-CN" sz="1200" b="0" i="0" u="none" strike="noStrike" baseline="0" dirty="0" smtClean="0">
                <a:latin typeface="CMR10"/>
              </a:rPr>
              <a:t>distribution, the likelihood function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smtClean="0">
                <a:latin typeface="CMBX10"/>
              </a:rPr>
              <a:t>x</a:t>
            </a:r>
            <a:r>
              <a:rPr lang="en-US" altLang="zh-CN" sz="800" b="0" i="0" u="none" strike="noStrike" baseline="0" dirty="0" smtClean="0">
                <a:latin typeface="CMR7"/>
              </a:rPr>
              <a:t>1</a:t>
            </a:r>
            <a:r>
              <a:rPr lang="en-US" altLang="zh-CN" sz="800" b="0" i="0" u="none" strike="noStrike" baseline="0" dirty="0" smtClean="0">
                <a:latin typeface="CMMI7"/>
              </a:rPr>
              <a:t>:::I </a:t>
            </a:r>
            <a:r>
              <a:rPr lang="en-US" altLang="zh-CN" sz="1200" b="0" i="0" u="none" strike="noStrike" baseline="0" dirty="0" smtClean="0">
                <a:latin typeface="CMSY10"/>
              </a:rPr>
              <a:t>j</a:t>
            </a:r>
            <a:r>
              <a:rPr lang="en-US" altLang="zh-CN" sz="1200" b="0" i="0" u="none" strike="noStrike" baseline="0" dirty="0" smtClean="0">
                <a:latin typeface="CMR10"/>
              </a:rPr>
              <a:t>) for a set of points is the product</a:t>
            </a:r>
          </a:p>
          <a:p>
            <a:pPr algn="l"/>
            <a:r>
              <a:rPr lang="en-US" altLang="zh-CN" sz="1200" b="0" i="0" u="none" strike="noStrike" baseline="0" dirty="0" smtClean="0">
                <a:latin typeface="CMR10"/>
              </a:rPr>
              <a:t>of the individual likelihoods. Hence, the ML estimate of the parameters is</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4</a:t>
            </a:fld>
            <a:endParaRPr lang="zh-CN" altLang="en-US"/>
          </a:p>
        </p:txBody>
      </p:sp>
    </p:spTree>
    <p:extLst>
      <p:ext uri="{BB962C8B-B14F-4D97-AF65-F5344CB8AC3E}">
        <p14:creationId xmlns:p14="http://schemas.microsoft.com/office/powerpoint/2010/main" val="2464131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smtClean="0"/>
                  <a:t>从第二行到第三行，应该是将与参数</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𝑘</m:t>
                        </m:r>
                      </m:sub>
                    </m:sSub>
                  </m:oMath>
                </a14:m>
                <a:r>
                  <a:rPr lang="zh-CN" altLang="en-US" dirty="0" smtClean="0"/>
                  <a:t>无关的部分省略了，因为是求</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𝑘</m:t>
                        </m:r>
                      </m:sub>
                    </m:sSub>
                  </m:oMath>
                </a14:m>
                <a:r>
                  <a:rPr lang="zh-CN" altLang="en-US" dirty="0" smtClean="0"/>
                  <a:t>取何值时，目标函数最大。</a:t>
                </a:r>
                <a:endParaRPr lang="zh-CN" altLang="en-US" dirty="0"/>
              </a:p>
            </p:txBody>
          </p:sp>
        </mc:Choice>
        <mc:Fallback>
          <p:sp>
            <p:nvSpPr>
              <p:cNvPr id="3" name="备注占位符 2"/>
              <p:cNvSpPr>
                <a:spLocks noGrp="1"/>
              </p:cNvSpPr>
              <p:nvPr>
                <p:ph type="body" idx="1"/>
              </p:nvPr>
            </p:nvSpPr>
            <p:spPr/>
            <p:txBody>
              <a:bodyPr/>
              <a:lstStyle/>
              <a:p>
                <a:r>
                  <a:rPr lang="zh-CN" altLang="en-US" dirty="0" smtClean="0"/>
                  <a:t>从第二行到第三行，应该是将与参数</a:t>
                </a:r>
                <a:r>
                  <a:rPr lang="zh-CN" altLang="en-US" i="0" smtClean="0">
                    <a:latin typeface="Cambria Math" panose="02040503050406030204" pitchFamily="18" charset="0"/>
                  </a:rPr>
                  <a:t>𝜆</a:t>
                </a:r>
                <a:r>
                  <a:rPr lang="en-US" altLang="zh-CN" i="0" smtClean="0">
                    <a:latin typeface="Cambria Math" panose="02040503050406030204" pitchFamily="18" charset="0"/>
                  </a:rPr>
                  <a:t>_</a:t>
                </a:r>
                <a:r>
                  <a:rPr lang="en-US" altLang="zh-CN" b="0" i="0" smtClean="0">
                    <a:latin typeface="Cambria Math" panose="02040503050406030204" pitchFamily="18" charset="0"/>
                  </a:rPr>
                  <a:t>𝑘</a:t>
                </a:r>
                <a:r>
                  <a:rPr lang="zh-CN" altLang="en-US" dirty="0" smtClean="0"/>
                  <a:t>无关的部分省略了，因为是求</a:t>
                </a:r>
                <a:r>
                  <a:rPr lang="zh-CN" altLang="en-US" i="0" smtClean="0">
                    <a:latin typeface="Cambria Math" panose="02040503050406030204" pitchFamily="18" charset="0"/>
                  </a:rPr>
                  <a:t>𝜆</a:t>
                </a:r>
                <a:r>
                  <a:rPr lang="en-US" altLang="zh-CN" i="0" smtClean="0">
                    <a:latin typeface="Cambria Math" panose="02040503050406030204" pitchFamily="18" charset="0"/>
                  </a:rPr>
                  <a:t>_</a:t>
                </a:r>
                <a:r>
                  <a:rPr lang="en-US" altLang="zh-CN" b="0" i="0" smtClean="0">
                    <a:latin typeface="Cambria Math" panose="02040503050406030204" pitchFamily="18" charset="0"/>
                  </a:rPr>
                  <a:t>𝑘</a:t>
                </a:r>
                <a:r>
                  <a:rPr lang="zh-CN" altLang="en-US" dirty="0" smtClean="0"/>
                  <a:t>取何值时，目标函数最大。</a:t>
                </a:r>
                <a:endParaRPr lang="zh-CN" altLang="en-US" dirty="0"/>
              </a:p>
            </p:txBody>
          </p:sp>
        </mc:Fallback>
      </mc:AlternateContent>
      <p:sp>
        <p:nvSpPr>
          <p:cNvPr id="4" name="灯片编号占位符 3"/>
          <p:cNvSpPr>
            <a:spLocks noGrp="1"/>
          </p:cNvSpPr>
          <p:nvPr>
            <p:ph type="sldNum" sz="quarter" idx="10"/>
          </p:nvPr>
        </p:nvSpPr>
        <p:spPr/>
        <p:txBody>
          <a:bodyPr/>
          <a:lstStyle/>
          <a:p>
            <a:fld id="{E539AA76-9976-41D0-BEE8-DF30A9FB0E68}" type="slidenum">
              <a:rPr lang="zh-CN" altLang="en-US" smtClean="0"/>
              <a:t>53</a:t>
            </a:fld>
            <a:endParaRPr lang="zh-CN" altLang="en-US"/>
          </a:p>
        </p:txBody>
      </p:sp>
    </p:spTree>
    <p:extLst>
      <p:ext uri="{BB962C8B-B14F-4D97-AF65-F5344CB8AC3E}">
        <p14:creationId xmlns:p14="http://schemas.microsoft.com/office/powerpoint/2010/main" val="190933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81924"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1769CEFE-87BD-4724-9F20-09ABF5EC9095}" type="slidenum">
              <a:rPr lang="en-CA" altLang="zh-CN">
                <a:latin typeface="Arial" panose="020B0604020202020204" pitchFamily="34" charset="0"/>
              </a:rPr>
              <a:pPr eaLnBrk="1" hangingPunct="1"/>
              <a:t>54</a:t>
            </a:fld>
            <a:endParaRPr lang="en-CA" altLang="zh-CN">
              <a:latin typeface="Arial" panose="020B0604020202020204" pitchFamily="34" charset="0"/>
            </a:endParaRPr>
          </a:p>
        </p:txBody>
      </p:sp>
    </p:spTree>
    <p:extLst>
      <p:ext uri="{BB962C8B-B14F-4D97-AF65-F5344CB8AC3E}">
        <p14:creationId xmlns:p14="http://schemas.microsoft.com/office/powerpoint/2010/main" val="2132106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推导参见习题答案</a:t>
            </a:r>
            <a:r>
              <a:rPr lang="en-US" altLang="zh-CN" dirty="0" smtClean="0"/>
              <a:t>3.10</a:t>
            </a:r>
            <a:r>
              <a:rPr lang="zh-CN" altLang="en-US" smtClean="0"/>
              <a:t>，也是凑出的。</a:t>
            </a:r>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55</a:t>
            </a:fld>
            <a:endParaRPr lang="zh-CN" altLang="en-US"/>
          </a:p>
        </p:txBody>
      </p:sp>
    </p:spTree>
    <p:extLst>
      <p:ext uri="{BB962C8B-B14F-4D97-AF65-F5344CB8AC3E}">
        <p14:creationId xmlns:p14="http://schemas.microsoft.com/office/powerpoint/2010/main" val="1942954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defTabSz="859079" eaLnBrk="1" fontAlgn="auto" hangingPunct="1">
              <a:spcBef>
                <a:spcPts val="0"/>
              </a:spcBef>
              <a:spcAft>
                <a:spcPts val="0"/>
              </a:spcAft>
              <a:defRPr/>
            </a:pPr>
            <a:r>
              <a:rPr lang="en-US" altLang="zh-CN" sz="1100" dirty="0">
                <a:latin typeface="+mn-lt"/>
                <a:ea typeface="+mn-ea"/>
              </a:rPr>
              <a:t>3.5.2 Maximum a posteriori</a:t>
            </a:r>
          </a:p>
          <a:p>
            <a:pPr>
              <a:defRPr/>
            </a:pPr>
            <a:r>
              <a:rPr lang="en-US" altLang="zh-CN" sz="1100" dirty="0">
                <a:latin typeface="+mn-lt"/>
                <a:ea typeface="+mn-ea"/>
              </a:rPr>
              <a:t>This prior over the six categorical parameters is hard to visualize but samples can be drawn and examined (figure 3.10a-e).</a:t>
            </a:r>
          </a:p>
          <a:p>
            <a:pPr>
              <a:defRPr/>
            </a:pPr>
            <a:endParaRPr lang="en-US" altLang="zh-CN" sz="1100" dirty="0">
              <a:latin typeface="+mn-lt"/>
              <a:ea typeface="+mn-ea"/>
            </a:endParaRPr>
          </a:p>
          <a:p>
            <a:pPr defTabSz="859079" eaLnBrk="1" fontAlgn="auto" hangingPunct="1">
              <a:spcBef>
                <a:spcPts val="0"/>
              </a:spcBef>
              <a:spcAft>
                <a:spcPts val="0"/>
              </a:spcAft>
              <a:defRPr/>
            </a:pPr>
            <a:r>
              <a:rPr lang="en-US" altLang="zh-CN" sz="1100" dirty="0">
                <a:latin typeface="+mn-lt"/>
                <a:ea typeface="+mn-ea"/>
              </a:rPr>
              <a:t>3.5.3 Bayesian Approach</a:t>
            </a:r>
          </a:p>
          <a:p>
            <a:pPr>
              <a:defRPr/>
            </a:pPr>
            <a:r>
              <a:rPr lang="en-US" altLang="zh-CN" sz="1100" dirty="0">
                <a:latin typeface="+mn-lt"/>
                <a:ea typeface="+mn-ea"/>
              </a:rPr>
              <a:t>Samples from this distribution are shown in figure 3.10f-j.</a:t>
            </a:r>
          </a:p>
          <a:p>
            <a:pPr>
              <a:defRPr/>
            </a:pPr>
            <a:endParaRPr lang="en-US" altLang="zh-CN" sz="1100" dirty="0">
              <a:latin typeface="+mn-lt"/>
              <a:ea typeface="+mn-ea"/>
            </a:endParaRPr>
          </a:p>
          <a:p>
            <a:pPr>
              <a:defRPr/>
            </a:pPr>
            <a:r>
              <a:rPr lang="en-US" altLang="zh-CN" sz="1100" dirty="0">
                <a:latin typeface="+mn-lt"/>
                <a:ea typeface="+mn-ea"/>
              </a:rPr>
              <a:t>Figure 3.10 a-e) Five samples drawn from </a:t>
            </a:r>
            <a:r>
              <a:rPr lang="en-US" altLang="zh-CN" sz="1100" dirty="0" err="1">
                <a:latin typeface="+mn-lt"/>
                <a:ea typeface="+mn-ea"/>
              </a:rPr>
              <a:t>Dirichlet</a:t>
            </a:r>
            <a:r>
              <a:rPr lang="en-US" altLang="zh-CN" sz="1100" dirty="0">
                <a:latin typeface="+mn-lt"/>
                <a:ea typeface="+mn-ea"/>
              </a:rPr>
              <a:t> prior with </a:t>
            </a:r>
            <a:r>
              <a:rPr lang="en-US" altLang="zh-CN" sz="1100" dirty="0" err="1" smtClean="0">
                <a:latin typeface="+mn-lt"/>
                <a:ea typeface="+mn-ea"/>
              </a:rPr>
              <a:t>hyperparameters</a:t>
            </a:r>
            <a:r>
              <a:rPr lang="en-US" altLang="zh-CN" sz="1100" dirty="0" smtClean="0">
                <a:latin typeface="+mn-lt"/>
                <a:ea typeface="+mn-ea"/>
              </a:rPr>
              <a:t>. </a:t>
            </a:r>
            <a:r>
              <a:rPr lang="en-US" altLang="zh-CN" sz="1100" dirty="0">
                <a:latin typeface="+mn-lt"/>
                <a:ea typeface="+mn-ea"/>
              </a:rPr>
              <a:t>This defines a uniform prior, so each sample looks like a random unstructured probability distribution. f-j) Five samples from </a:t>
            </a:r>
            <a:r>
              <a:rPr lang="en-US" altLang="zh-CN" sz="1100" dirty="0" err="1">
                <a:latin typeface="+mn-lt"/>
                <a:ea typeface="+mn-ea"/>
              </a:rPr>
              <a:t>Dirichlet</a:t>
            </a:r>
            <a:r>
              <a:rPr lang="en-US" altLang="zh-CN" sz="1100" dirty="0">
                <a:latin typeface="+mn-lt"/>
                <a:ea typeface="+mn-ea"/>
              </a:rPr>
              <a:t> posterior. The distribution </a:t>
            </a:r>
            <a:r>
              <a:rPr lang="en-US" altLang="zh-CN" sz="1100" dirty="0" err="1">
                <a:latin typeface="+mn-lt"/>
                <a:ea typeface="+mn-ea"/>
              </a:rPr>
              <a:t>favours</a:t>
            </a:r>
            <a:r>
              <a:rPr lang="en-US" altLang="zh-CN" sz="1100" dirty="0">
                <a:latin typeface="+mn-lt"/>
                <a:ea typeface="+mn-ea"/>
              </a:rPr>
              <a:t> histograms where bin three is larger and bin four is small as suggested by the data.</a:t>
            </a:r>
          </a:p>
          <a:p>
            <a:pPr>
              <a:defRPr/>
            </a:pPr>
            <a:endParaRPr lang="en-US" altLang="zh-CN" sz="1100" dirty="0">
              <a:latin typeface="+mn-lt"/>
              <a:ea typeface="+mn-ea"/>
            </a:endParaRPr>
          </a:p>
          <a:p>
            <a:pPr defTabSz="859079" eaLnBrk="1" fontAlgn="auto" hangingPunct="1">
              <a:spcBef>
                <a:spcPts val="0"/>
              </a:spcBef>
              <a:spcAft>
                <a:spcPts val="0"/>
              </a:spcAft>
              <a:defRPr/>
            </a:pPr>
            <a:endParaRPr lang="en-US" altLang="zh-CN" sz="1100" dirty="0">
              <a:latin typeface="+mn-lt"/>
              <a:ea typeface="+mn-ea"/>
            </a:endParaRPr>
          </a:p>
          <a:p>
            <a:pPr>
              <a:defRPr/>
            </a:pPr>
            <a:endParaRPr lang="en-US" altLang="zh-CN" sz="1100" dirty="0">
              <a:latin typeface="+mn-lt"/>
              <a:ea typeface="+mn-ea"/>
            </a:endParaRPr>
          </a:p>
          <a:p>
            <a:pPr>
              <a:defRPr/>
            </a:pPr>
            <a:endParaRPr lang="en-US" altLang="zh-CN" sz="1100" dirty="0">
              <a:latin typeface="+mn-lt"/>
              <a:ea typeface="+mn-ea"/>
            </a:endParaRPr>
          </a:p>
          <a:p>
            <a:pPr>
              <a:defRPr/>
            </a:pPr>
            <a:endParaRPr lang="zh-CN" altLang="en-US" dirty="0"/>
          </a:p>
        </p:txBody>
      </p:sp>
      <p:sp>
        <p:nvSpPr>
          <p:cNvPr id="82948"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E4D3C2D3-260E-4F16-BD6C-92B5A9A604CB}" type="slidenum">
              <a:rPr lang="en-CA" altLang="zh-CN">
                <a:latin typeface="Arial" panose="020B0604020202020204" pitchFamily="34" charset="0"/>
              </a:rPr>
              <a:pPr eaLnBrk="1" hangingPunct="1"/>
              <a:t>57</a:t>
            </a:fld>
            <a:endParaRPr lang="en-CA" altLang="zh-CN">
              <a:latin typeface="Arial" panose="020B0604020202020204" pitchFamily="34" charset="0"/>
            </a:endParaRPr>
          </a:p>
        </p:txBody>
      </p:sp>
    </p:spTree>
    <p:extLst>
      <p:ext uri="{BB962C8B-B14F-4D97-AF65-F5344CB8AC3E}">
        <p14:creationId xmlns:p14="http://schemas.microsoft.com/office/powerpoint/2010/main" val="3393432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p:spPr>
        <p:txBody>
          <a:bodyPr/>
          <a:lstStyle/>
          <a:p>
            <a:r>
              <a:rPr lang="en-US" altLang="zh-CN" smtClean="0">
                <a:latin typeface="Arial" panose="020B0604020202020204" pitchFamily="34" charset="0"/>
              </a:rPr>
              <a:t>We presented three ways to fit a probability distribution to data and to predict the probability of new points. Of the three methods discussed, the Bayesian approach is the most desirable. Here it is not necessary to exactly estimate the parameters and so errors are not introduced because the point estimate is wrong. </a:t>
            </a:r>
          </a:p>
          <a:p>
            <a:r>
              <a:rPr lang="en-US" altLang="zh-CN" smtClean="0">
                <a:latin typeface="Arial" panose="020B0604020202020204" pitchFamily="34" charset="0"/>
              </a:rPr>
              <a:t>However, the Bayesian approach is only tractable when we have a conjugate prior, which makes it easy to calculate the posterior distribution over the parameters Pr(θ|x1...I ) and also to evaluate the integral in the predictive density. When this is not the case, we will usually have to rely on maximum a posteriori estimates. Maximum likelihood estimates can be thought of as a special case of maximum a posteriori estimates in which the prior is uninformative.</a:t>
            </a:r>
            <a:endParaRPr lang="zh-CN" altLang="en-US" smtClean="0">
              <a:latin typeface="Arial" panose="020B0604020202020204" pitchFamily="34" charset="0"/>
            </a:endParaRPr>
          </a:p>
        </p:txBody>
      </p:sp>
      <p:sp>
        <p:nvSpPr>
          <p:cNvPr id="83972" name="灯片编号占位符 3"/>
          <p:cNvSpPr>
            <a:spLocks noGrp="1"/>
          </p:cNvSpPr>
          <p:nvPr>
            <p:ph type="sldNum" sz="quarter" idx="5"/>
          </p:nvPr>
        </p:nvSpPr>
        <p:spPr>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B08176-EC7F-42B0-AD4F-C45945376D51}" type="slidenum">
              <a:rPr lang="en-CA" altLang="zh-CN">
                <a:latin typeface="Arial" panose="020B0604020202020204" pitchFamily="34" charset="0"/>
              </a:rPr>
              <a:pPr eaLnBrk="1" hangingPunct="1"/>
              <a:t>59</a:t>
            </a:fld>
            <a:endParaRPr lang="en-CA" altLang="zh-CN">
              <a:latin typeface="Arial" panose="020B0604020202020204" pitchFamily="34" charset="0"/>
            </a:endParaRPr>
          </a:p>
        </p:txBody>
      </p:sp>
    </p:spTree>
    <p:extLst>
      <p:ext uri="{BB962C8B-B14F-4D97-AF65-F5344CB8AC3E}">
        <p14:creationId xmlns:p14="http://schemas.microsoft.com/office/powerpoint/2010/main" val="417791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As the name suggests, the maximum likelihood (ML) method </a:t>
            </a:r>
            <a:r>
              <a:rPr lang="en-US" altLang="zh-CN" sz="1200" b="0" i="0" u="none" strike="noStrike" baseline="0" dirty="0" err="1" smtClean="0">
                <a:latin typeface="CMR10"/>
              </a:rPr>
              <a:t>nds</a:t>
            </a:r>
            <a:r>
              <a:rPr lang="en-US" altLang="zh-CN" sz="1200" b="0" i="0" u="none" strike="noStrike" baseline="0" dirty="0" smtClean="0">
                <a:latin typeface="CMR10"/>
              </a:rPr>
              <a:t> the set of parameters</a:t>
            </a:r>
          </a:p>
          <a:p>
            <a:pPr algn="l"/>
            <a:r>
              <a:rPr lang="en-US" altLang="zh-CN" sz="1200" b="0" i="0" u="none" strike="noStrike" baseline="0" dirty="0" smtClean="0">
                <a:latin typeface="CMR10"/>
              </a:rPr>
              <a:t>^</a:t>
            </a:r>
            <a:endParaRPr lang="zh-CN" altLang="en-US" sz="1200" b="0" i="0" u="none" strike="noStrike" baseline="0" dirty="0" smtClean="0">
              <a:latin typeface="CMMIB10"/>
            </a:endParaRPr>
          </a:p>
          <a:p>
            <a:pPr algn="l"/>
            <a:r>
              <a:rPr lang="en-US" altLang="zh-CN" sz="1200" b="0" i="0" u="none" strike="noStrike" baseline="0" dirty="0" smtClean="0">
                <a:latin typeface="CMR10"/>
              </a:rPr>
              <a:t>under which the data </a:t>
            </a:r>
            <a:r>
              <a:rPr lang="en-US" altLang="zh-CN" sz="1200" b="0" i="0" u="none" strike="noStrike" baseline="0" dirty="0" err="1" smtClean="0">
                <a:latin typeface="CMSY10"/>
              </a:rPr>
              <a:t>f</a:t>
            </a:r>
            <a:r>
              <a:rPr lang="en-US" altLang="zh-CN" sz="1200" b="0" i="0" u="none" strike="noStrike" baseline="0" dirty="0" err="1" smtClean="0">
                <a:latin typeface="CMBX10"/>
              </a:rPr>
              <a:t>x</a:t>
            </a:r>
            <a:r>
              <a:rPr lang="en-US" altLang="zh-CN" sz="800" b="0" i="0" u="none" strike="noStrike" baseline="0" dirty="0" err="1" smtClean="0">
                <a:latin typeface="CMMI7"/>
              </a:rPr>
              <a:t>i</a:t>
            </a:r>
            <a:r>
              <a:rPr lang="en-US" altLang="zh-CN" sz="1200" b="0" i="0" u="none" strike="noStrike" baseline="0" dirty="0" err="1" smtClean="0">
                <a:latin typeface="CMSY10"/>
              </a:rPr>
              <a:t>g</a:t>
            </a:r>
            <a:r>
              <a:rPr lang="en-US" altLang="zh-CN" sz="800" b="0" i="0" u="none" strike="noStrike" baseline="0" dirty="0" err="1" smtClean="0">
                <a:latin typeface="CMMI7"/>
              </a:rPr>
              <a:t>I</a:t>
            </a:r>
            <a:endParaRPr lang="en-US" altLang="zh-CN" sz="800" b="0" i="0" u="none" strike="noStrike" baseline="0" dirty="0" smtClean="0">
              <a:latin typeface="CMMI7"/>
            </a:endParaRPr>
          </a:p>
          <a:p>
            <a:pPr algn="l"/>
            <a:r>
              <a:rPr lang="en-US" altLang="zh-CN" sz="800" b="0" i="0" u="none" strike="noStrike" baseline="0" dirty="0" err="1" smtClean="0">
                <a:latin typeface="CMMI7"/>
              </a:rPr>
              <a:t>i</a:t>
            </a:r>
            <a:r>
              <a:rPr lang="en-US" altLang="zh-CN" sz="800" b="0" i="0" u="none" strike="noStrike" baseline="0" dirty="0" smtClean="0">
                <a:latin typeface="CMR7"/>
              </a:rPr>
              <a:t>=1 </a:t>
            </a:r>
            <a:r>
              <a:rPr lang="en-US" altLang="zh-CN" sz="1200" b="0" i="0" u="none" strike="noStrike" baseline="0" dirty="0" smtClean="0">
                <a:latin typeface="CMR10"/>
              </a:rPr>
              <a:t>are most likely. To calculate the likelihood</a:t>
            </a:r>
          </a:p>
          <a:p>
            <a:pPr algn="l"/>
            <a:r>
              <a:rPr lang="en-US" altLang="zh-CN" sz="1200" b="0" i="0" u="none" strike="noStrike" baseline="0" dirty="0" smtClean="0">
                <a:latin typeface="CMR10"/>
              </a:rPr>
              <a:t>function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err="1" smtClean="0">
                <a:latin typeface="CMBX10"/>
              </a:rPr>
              <a:t>x</a:t>
            </a:r>
            <a:r>
              <a:rPr lang="en-US" altLang="zh-CN" sz="800" b="0" i="0" u="none" strike="noStrike" baseline="0" dirty="0" err="1" smtClean="0">
                <a:latin typeface="CMMI7"/>
              </a:rPr>
              <a:t>i</a:t>
            </a:r>
            <a:r>
              <a:rPr lang="en-US" altLang="zh-CN" sz="1200" b="0" i="0" u="none" strike="noStrike" baseline="0" dirty="0" err="1" smtClean="0">
                <a:latin typeface="CMSY10"/>
              </a:rPr>
              <a:t>j</a:t>
            </a:r>
            <a:r>
              <a:rPr lang="en-US" altLang="zh-CN" sz="1200" b="0" i="0" u="none" strike="noStrike" baseline="0" dirty="0" smtClean="0">
                <a:latin typeface="CMR10"/>
              </a:rPr>
              <a:t>) at a single data point </a:t>
            </a:r>
            <a:r>
              <a:rPr lang="en-US" altLang="zh-CN" sz="1200" b="0" i="0" u="none" strike="noStrike" baseline="0" dirty="0" smtClean="0">
                <a:latin typeface="CMBX10"/>
              </a:rPr>
              <a:t>x</a:t>
            </a:r>
            <a:r>
              <a:rPr lang="en-US" altLang="zh-CN" sz="800" b="0" i="0" u="none" strike="noStrike" baseline="0" dirty="0" smtClean="0">
                <a:latin typeface="CMMI7"/>
              </a:rPr>
              <a:t>i</a:t>
            </a:r>
            <a:r>
              <a:rPr lang="en-US" altLang="zh-CN" sz="1200" b="0" i="0" u="none" strike="noStrike" baseline="0" dirty="0" smtClean="0">
                <a:latin typeface="CMR10"/>
              </a:rPr>
              <a:t>, we simply evaluate the probability density</a:t>
            </a:r>
          </a:p>
          <a:p>
            <a:pPr algn="l"/>
            <a:r>
              <a:rPr lang="en-US" altLang="zh-CN" sz="1200" b="0" i="0" u="none" strike="noStrike" baseline="0" dirty="0" smtClean="0">
                <a:latin typeface="CMR10"/>
              </a:rPr>
              <a:t>function at </a:t>
            </a:r>
            <a:r>
              <a:rPr lang="en-US" altLang="zh-CN" sz="1200" b="0" i="0" u="none" strike="noStrike" baseline="0" dirty="0" smtClean="0">
                <a:latin typeface="CMBX10"/>
              </a:rPr>
              <a:t>x</a:t>
            </a:r>
            <a:r>
              <a:rPr lang="en-US" altLang="zh-CN" sz="800" b="0" i="0" u="none" strike="noStrike" baseline="0" dirty="0" smtClean="0">
                <a:latin typeface="CMMI7"/>
              </a:rPr>
              <a:t>i</a:t>
            </a:r>
            <a:r>
              <a:rPr lang="en-US" altLang="zh-CN" sz="1200" b="0" i="0" u="none" strike="noStrike" baseline="0" dirty="0" smtClean="0">
                <a:latin typeface="CMR10"/>
              </a:rPr>
              <a:t>. Assuming each data point was drawn independently from the</a:t>
            </a:r>
          </a:p>
          <a:p>
            <a:pPr algn="l"/>
            <a:r>
              <a:rPr lang="en-US" altLang="zh-CN" sz="1200" b="0" i="0" u="none" strike="noStrike" baseline="0" dirty="0" smtClean="0">
                <a:latin typeface="CMR10"/>
              </a:rPr>
              <a:t>distribution, the likelihood function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smtClean="0">
                <a:latin typeface="CMBX10"/>
              </a:rPr>
              <a:t>x</a:t>
            </a:r>
            <a:r>
              <a:rPr lang="en-US" altLang="zh-CN" sz="800" b="0" i="0" u="none" strike="noStrike" baseline="0" dirty="0" smtClean="0">
                <a:latin typeface="CMR7"/>
              </a:rPr>
              <a:t>1</a:t>
            </a:r>
            <a:r>
              <a:rPr lang="en-US" altLang="zh-CN" sz="800" b="0" i="0" u="none" strike="noStrike" baseline="0" dirty="0" smtClean="0">
                <a:latin typeface="CMMI7"/>
              </a:rPr>
              <a:t>:::I </a:t>
            </a:r>
            <a:r>
              <a:rPr lang="en-US" altLang="zh-CN" sz="1200" b="0" i="0" u="none" strike="noStrike" baseline="0" dirty="0" smtClean="0">
                <a:latin typeface="CMSY10"/>
              </a:rPr>
              <a:t>j</a:t>
            </a:r>
            <a:r>
              <a:rPr lang="en-US" altLang="zh-CN" sz="1200" b="0" i="0" u="none" strike="noStrike" baseline="0" dirty="0" smtClean="0">
                <a:latin typeface="CMR10"/>
              </a:rPr>
              <a:t>) for a set of points is the product</a:t>
            </a:r>
          </a:p>
          <a:p>
            <a:pPr algn="l"/>
            <a:r>
              <a:rPr lang="en-US" altLang="zh-CN" sz="1200" b="0" i="0" u="none" strike="noStrike" baseline="0" dirty="0" smtClean="0">
                <a:latin typeface="CMR10"/>
              </a:rPr>
              <a:t>of the individual likelihoods. Hence, the ML estimate of the parameters is</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5</a:t>
            </a:fld>
            <a:endParaRPr lang="zh-CN" altLang="en-US"/>
          </a:p>
        </p:txBody>
      </p:sp>
    </p:spTree>
    <p:extLst>
      <p:ext uri="{BB962C8B-B14F-4D97-AF65-F5344CB8AC3E}">
        <p14:creationId xmlns:p14="http://schemas.microsoft.com/office/powerpoint/2010/main" val="67060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In maximum a posteriori (MAP) fitting, we introduce </a:t>
            </a:r>
            <a:r>
              <a:rPr lang="en-US" altLang="zh-CN" sz="1200" b="0" i="0" u="none" strike="noStrike" baseline="0" dirty="0" smtClean="0">
                <a:latin typeface="CMTI10"/>
              </a:rPr>
              <a:t>prior </a:t>
            </a:r>
            <a:r>
              <a:rPr lang="en-US" altLang="zh-CN" sz="1200" b="0" i="0" u="none" strike="noStrike" baseline="0" dirty="0" smtClean="0">
                <a:latin typeface="CMR10"/>
              </a:rPr>
              <a:t>information about the parameters </a:t>
            </a:r>
            <a:r>
              <a:rPr lang="el-GR" altLang="zh-CN" sz="1200" b="0" i="0" u="none" strike="noStrike" baseline="0" dirty="0" smtClean="0">
                <a:latin typeface="CMR10"/>
              </a:rPr>
              <a:t>θ</a:t>
            </a:r>
            <a:r>
              <a:rPr lang="en-US" altLang="zh-CN" sz="1200" b="0" i="0" u="none" strike="noStrike" baseline="0" dirty="0" smtClean="0">
                <a:latin typeface="CMR10"/>
              </a:rPr>
              <a:t>. From previous experience we may know something about the possible parameter values. For example, in a time-sequence the values of the parameters at time </a:t>
            </a:r>
            <a:r>
              <a:rPr lang="en-US" altLang="zh-CN" sz="1200" b="0" i="0" u="none" strike="noStrike" baseline="0" dirty="0" smtClean="0">
                <a:latin typeface="CMMI10"/>
              </a:rPr>
              <a:t>t </a:t>
            </a:r>
            <a:r>
              <a:rPr lang="en-US" altLang="zh-CN" sz="1200" b="0" i="0" u="none" strike="noStrike" baseline="0" dirty="0" smtClean="0">
                <a:latin typeface="CMR10"/>
              </a:rPr>
              <a:t>tell us a lot about the possible values at time </a:t>
            </a:r>
            <a:r>
              <a:rPr lang="en-US" altLang="zh-CN" sz="1200" b="0" i="0" u="none" strike="noStrike" baseline="0" dirty="0" smtClean="0">
                <a:latin typeface="CMMI10"/>
              </a:rPr>
              <a:t>t </a:t>
            </a:r>
            <a:r>
              <a:rPr lang="en-US" altLang="zh-CN" sz="1200" b="0" i="0" u="none" strike="noStrike" baseline="0" dirty="0" smtClean="0">
                <a:latin typeface="CMR10"/>
              </a:rPr>
              <a:t>+ 1, and this information would be encoded in the prior distribution.</a:t>
            </a:r>
          </a:p>
          <a:p>
            <a:endParaRPr lang="en-US" altLang="zh-CN" dirty="0" smtClean="0"/>
          </a:p>
          <a:p>
            <a:r>
              <a:rPr lang="en-US" altLang="zh-CN" sz="1200" b="0" i="0" u="none" strike="noStrike" kern="1200" baseline="0" dirty="0" smtClean="0">
                <a:solidFill>
                  <a:schemeClr val="tx1"/>
                </a:solidFill>
                <a:latin typeface="+mn-lt"/>
                <a:ea typeface="+mn-ea"/>
                <a:cs typeface="+mn-cs"/>
              </a:rPr>
              <a:t>As the name suggests, maximum a posteriori estimation maximizes the posterior probability </a:t>
            </a:r>
            <a:r>
              <a:rPr lang="en-US" altLang="zh-CN" sz="1200" b="0" i="0" u="none" strike="noStrike" kern="1200" baseline="0" dirty="0" err="1" smtClean="0">
                <a:solidFill>
                  <a:schemeClr val="tx1"/>
                </a:solidFill>
                <a:latin typeface="+mn-lt"/>
                <a:ea typeface="+mn-ea"/>
                <a:cs typeface="+mn-cs"/>
              </a:rPr>
              <a:t>Pr</a:t>
            </a:r>
            <a:r>
              <a:rPr lang="en-US" altLang="zh-CN" sz="1200" b="0" i="0" u="none" strike="noStrike" kern="1200" baseline="0" dirty="0" smtClean="0">
                <a:solidFill>
                  <a:schemeClr val="tx1"/>
                </a:solidFill>
                <a:latin typeface="+mn-lt"/>
                <a:ea typeface="+mn-ea"/>
                <a:cs typeface="+mn-cs"/>
              </a:rPr>
              <a:t>(jx1:::I ) of the parameters</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6</a:t>
            </a:fld>
            <a:endParaRPr lang="zh-CN" altLang="en-US"/>
          </a:p>
        </p:txBody>
      </p:sp>
    </p:spTree>
    <p:extLst>
      <p:ext uri="{BB962C8B-B14F-4D97-AF65-F5344CB8AC3E}">
        <p14:creationId xmlns:p14="http://schemas.microsoft.com/office/powerpoint/2010/main" val="420842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7</a:t>
            </a:fld>
            <a:endParaRPr lang="zh-CN" altLang="en-US"/>
          </a:p>
        </p:txBody>
      </p:sp>
    </p:spTree>
    <p:extLst>
      <p:ext uri="{BB962C8B-B14F-4D97-AF65-F5344CB8AC3E}">
        <p14:creationId xmlns:p14="http://schemas.microsoft.com/office/powerpoint/2010/main" val="226407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Comparing this to the maximum likelihood criterion (equation 4.1) we see that it is identical except for the additional prior term; maximum likelihood is a special case of maximum a posteriori where the prior is uninformative.</a:t>
            </a:r>
          </a:p>
          <a:p>
            <a:pPr algn="l"/>
            <a:r>
              <a:rPr lang="en-US" altLang="zh-CN" sz="1200" b="0" i="0" u="none" strike="noStrike" baseline="0" smtClean="0">
                <a:latin typeface="CMR10"/>
              </a:rPr>
              <a:t>The predictive density (probability of a new datum </a:t>
            </a:r>
            <a:r>
              <a:rPr lang="en-US" altLang="zh-CN" sz="1200" b="0" i="0" u="none" strike="noStrike" baseline="0" smtClean="0">
                <a:latin typeface="CMBX10"/>
              </a:rPr>
              <a:t>x</a:t>
            </a:r>
            <a:r>
              <a:rPr lang="en-US" altLang="zh-CN" sz="800" b="0" i="0" u="none" strike="noStrike" baseline="0" smtClean="0">
                <a:latin typeface="CMSY7"/>
              </a:rPr>
              <a:t> </a:t>
            </a:r>
            <a:r>
              <a:rPr lang="en-US" altLang="zh-CN" sz="1200" b="0" i="0" u="none" strike="noStrike" baseline="0" smtClean="0">
                <a:latin typeface="CMR10"/>
              </a:rPr>
              <a:t>under the fitted model) is again calculated by evaluating the pdf </a:t>
            </a:r>
            <a:r>
              <a:rPr lang="en-US" altLang="zh-CN" sz="1200" b="0" i="0" u="none" strike="noStrike" baseline="0" smtClean="0">
                <a:latin typeface="CMMI10"/>
              </a:rPr>
              <a:t>Pr</a:t>
            </a:r>
            <a:r>
              <a:rPr lang="en-US" altLang="zh-CN" sz="1200" b="0" i="0" u="none" strike="noStrike" baseline="0" smtClean="0">
                <a:latin typeface="CMR10"/>
              </a:rPr>
              <a:t>(</a:t>
            </a:r>
            <a:r>
              <a:rPr lang="en-US" altLang="zh-CN" sz="1200" b="0" i="0" u="none" strike="noStrike" baseline="0" smtClean="0">
                <a:latin typeface="CMBX10"/>
              </a:rPr>
              <a:t>x</a:t>
            </a:r>
            <a:r>
              <a:rPr lang="en-US" altLang="zh-CN" sz="1200" b="0" i="0" u="none" strike="noStrike" baseline="0" smtClean="0">
                <a:latin typeface="CMSY10"/>
              </a:rPr>
              <a:t>j</a:t>
            </a:r>
            <a:r>
              <a:rPr lang="en-US" altLang="zh-CN" sz="1200" b="0" i="0" u="none" strike="noStrike" baseline="0" smtClean="0">
                <a:latin typeface="CMR10"/>
              </a:rPr>
              <a:t>^</a:t>
            </a:r>
            <a:r>
              <a:rPr lang="en-US" altLang="zh-CN" sz="1200" b="0" i="0" u="none" strike="noStrike" baseline="0" smtClean="0">
                <a:latin typeface="CMMIB10"/>
              </a:rPr>
              <a:t> </a:t>
            </a:r>
            <a:r>
              <a:rPr lang="en-US" altLang="zh-CN" sz="1200" b="0" i="0" u="none" strike="noStrike" baseline="0" smtClean="0">
                <a:latin typeface="CMR10"/>
              </a:rPr>
              <a:t>) using the new parameters.</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8</a:t>
            </a:fld>
            <a:endParaRPr lang="zh-CN" altLang="en-US"/>
          </a:p>
        </p:txBody>
      </p:sp>
    </p:spTree>
    <p:extLst>
      <p:ext uri="{BB962C8B-B14F-4D97-AF65-F5344CB8AC3E}">
        <p14:creationId xmlns:p14="http://schemas.microsoft.com/office/powerpoint/2010/main" val="55004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smtClean="0">
                <a:latin typeface="CMR10"/>
              </a:rPr>
              <a:t>The predictive density (probability of a new datum </a:t>
            </a:r>
            <a:r>
              <a:rPr lang="en-US" altLang="zh-CN" sz="1200" b="0" i="0" u="none" strike="noStrike" baseline="0" dirty="0" smtClean="0">
                <a:latin typeface="CMBX10"/>
              </a:rPr>
              <a:t>x</a:t>
            </a:r>
            <a:r>
              <a:rPr lang="en-US" altLang="zh-CN" sz="800" b="0" i="0" u="none" strike="noStrike" baseline="0" dirty="0" smtClean="0">
                <a:latin typeface="CMSY7"/>
              </a:rPr>
              <a:t> </a:t>
            </a:r>
            <a:r>
              <a:rPr lang="en-US" altLang="zh-CN" sz="1200" b="0" i="0" u="none" strike="noStrike" baseline="0" dirty="0" smtClean="0">
                <a:latin typeface="CMR10"/>
              </a:rPr>
              <a:t>under the fitted model) is again calculated by evaluating the pdf </a:t>
            </a:r>
            <a:r>
              <a:rPr lang="en-US" altLang="zh-CN" sz="1200" b="0" i="0" u="none" strike="noStrike" baseline="0" dirty="0" err="1" smtClean="0">
                <a:latin typeface="CMMI10"/>
              </a:rPr>
              <a:t>Pr</a:t>
            </a:r>
            <a:r>
              <a:rPr lang="en-US" altLang="zh-CN" sz="1200" b="0" i="0" u="none" strike="noStrike" baseline="0" dirty="0" smtClean="0">
                <a:latin typeface="CMR10"/>
              </a:rPr>
              <a:t>(</a:t>
            </a:r>
            <a:r>
              <a:rPr lang="en-US" altLang="zh-CN" sz="1200" b="0" i="0" u="none" strike="noStrike" baseline="0" dirty="0" err="1" smtClean="0">
                <a:latin typeface="CMBX10"/>
              </a:rPr>
              <a:t>x</a:t>
            </a:r>
            <a:r>
              <a:rPr lang="en-US" altLang="zh-CN" sz="1200" b="0" i="0" u="none" strike="noStrike" baseline="0" dirty="0" err="1" smtClean="0">
                <a:latin typeface="CMSY10"/>
              </a:rPr>
              <a:t>j</a:t>
            </a:r>
            <a:r>
              <a:rPr lang="en-US" altLang="zh-CN" sz="1200" b="0" i="0" u="none" strike="noStrike" baseline="0" dirty="0" smtClean="0">
                <a:latin typeface="CMR10"/>
              </a:rPr>
              <a:t>^</a:t>
            </a:r>
            <a:r>
              <a:rPr lang="en-US" altLang="zh-CN" sz="1200" b="0" i="0" u="none" strike="noStrike" baseline="0" dirty="0" smtClean="0">
                <a:latin typeface="CMMIB10"/>
              </a:rPr>
              <a:t> </a:t>
            </a:r>
            <a:r>
              <a:rPr lang="en-US" altLang="zh-CN" sz="1200" b="0" i="0" u="none" strike="noStrike" baseline="0" dirty="0" smtClean="0">
                <a:latin typeface="CMR10"/>
              </a:rPr>
              <a:t>) using the new parameters.</a:t>
            </a:r>
          </a:p>
          <a:p>
            <a:endParaRPr lang="zh-CN" altLang="en-US" dirty="0"/>
          </a:p>
        </p:txBody>
      </p:sp>
      <p:sp>
        <p:nvSpPr>
          <p:cNvPr id="4" name="灯片编号占位符 3"/>
          <p:cNvSpPr>
            <a:spLocks noGrp="1"/>
          </p:cNvSpPr>
          <p:nvPr>
            <p:ph type="sldNum" sz="quarter" idx="10"/>
          </p:nvPr>
        </p:nvSpPr>
        <p:spPr/>
        <p:txBody>
          <a:bodyPr/>
          <a:lstStyle/>
          <a:p>
            <a:fld id="{E539AA76-9976-41D0-BEE8-DF30A9FB0E68}" type="slidenum">
              <a:rPr lang="zh-CN" altLang="en-US" smtClean="0"/>
              <a:t>9</a:t>
            </a:fld>
            <a:endParaRPr lang="zh-CN" altLang="en-US"/>
          </a:p>
        </p:txBody>
      </p:sp>
    </p:spTree>
    <p:extLst>
      <p:ext uri="{BB962C8B-B14F-4D97-AF65-F5344CB8AC3E}">
        <p14:creationId xmlns:p14="http://schemas.microsoft.com/office/powerpoint/2010/main" val="32564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atin typeface="隶书" panose="02010509060101010101" pitchFamily="49" charset="-122"/>
                <a:ea typeface="隶书" panose="02010509060101010101" pitchFamily="49"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2800">
                <a:latin typeface="隶书" panose="02010509060101010101" pitchFamily="49" charset="-122"/>
                <a:ea typeface="隶书" panose="02010509060101010101" pitchFamily="49"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fld id="{7BBB2427-5ED2-43D8-B133-11130A56099C}"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4133812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隶书" panose="02010509060101010101" pitchFamily="49" charset="-122"/>
                <a:ea typeface="隶书" panose="02010509060101010101" pitchFamily="49" charset="-122"/>
              </a:defRPr>
            </a:lvl1pPr>
            <a:lvl2pPr>
              <a:defRPr>
                <a:latin typeface="隶书" panose="02010509060101010101" pitchFamily="49" charset="-122"/>
                <a:ea typeface="隶书" panose="02010509060101010101" pitchFamily="49" charset="-122"/>
              </a:defRPr>
            </a:lvl2pPr>
            <a:lvl3pPr>
              <a:defRPr>
                <a:latin typeface="隶书" panose="02010509060101010101" pitchFamily="49" charset="-122"/>
                <a:ea typeface="隶书" panose="02010509060101010101" pitchFamily="49" charset="-122"/>
              </a:defRPr>
            </a:lvl3pPr>
            <a:lvl4pPr>
              <a:defRPr>
                <a:latin typeface="隶书" panose="02010509060101010101" pitchFamily="49" charset="-122"/>
                <a:ea typeface="隶书" panose="02010509060101010101" pitchFamily="49" charset="-122"/>
              </a:defRPr>
            </a:lvl4pPr>
            <a:lvl5pPr>
              <a:defRPr>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2B78D8E-67C4-4E96-8821-FCB73B8BDA81}"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229697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normAutofit/>
          </a:bodyPr>
          <a:lstStyle>
            <a:lvl1pPr>
              <a:defRPr sz="32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normAutofit/>
          </a:bodyPr>
          <a:lstStyle>
            <a:lvl1pPr>
              <a:defRPr sz="2800">
                <a:latin typeface="隶书" panose="02010509060101010101" pitchFamily="49" charset="-122"/>
                <a:ea typeface="隶书" panose="02010509060101010101" pitchFamily="49" charset="-122"/>
              </a:defRPr>
            </a:lvl1pPr>
            <a:lvl2pPr>
              <a:defRPr sz="2400">
                <a:latin typeface="隶书" panose="02010509060101010101" pitchFamily="49" charset="-122"/>
                <a:ea typeface="隶书" panose="02010509060101010101" pitchFamily="49" charset="-122"/>
              </a:defRPr>
            </a:lvl2pPr>
            <a:lvl3pPr>
              <a:defRPr sz="2400">
                <a:latin typeface="隶书" panose="02010509060101010101" pitchFamily="49" charset="-122"/>
                <a:ea typeface="隶书" panose="02010509060101010101" pitchFamily="49" charset="-122"/>
              </a:defRPr>
            </a:lvl3pPr>
            <a:lvl4pPr>
              <a:defRPr sz="2400">
                <a:latin typeface="隶书" panose="02010509060101010101" pitchFamily="49" charset="-122"/>
                <a:ea typeface="隶书" panose="02010509060101010101" pitchFamily="49" charset="-122"/>
              </a:defRPr>
            </a:lvl4pPr>
            <a:lvl5pPr>
              <a:defRPr sz="24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fld id="{104CA570-9686-4721-8420-81E87C078F7D}"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38277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69591"/>
            <a:ext cx="7886700" cy="986002"/>
          </a:xfrm>
        </p:spPr>
        <p:txBody>
          <a:bodyPr>
            <a:normAutofit/>
          </a:bodyPr>
          <a:lstStyle>
            <a:lvl1pPr>
              <a:defRPr sz="40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460310"/>
            <a:ext cx="7886700" cy="4716653"/>
          </a:xfrm>
        </p:spPr>
        <p:txBody>
          <a:bodyPr>
            <a:normAutofit/>
          </a:bodyPr>
          <a:lstStyle>
            <a:lvl1pPr>
              <a:defRPr sz="3200">
                <a:latin typeface="隶书" panose="02010509060101010101" pitchFamily="49" charset="-122"/>
                <a:ea typeface="隶书" panose="02010509060101010101" pitchFamily="49" charset="-122"/>
              </a:defRPr>
            </a:lvl1pPr>
            <a:lvl2pPr>
              <a:defRPr sz="3200">
                <a:latin typeface="隶书" panose="02010509060101010101" pitchFamily="49" charset="-122"/>
                <a:ea typeface="隶书" panose="02010509060101010101" pitchFamily="49" charset="-122"/>
              </a:defRPr>
            </a:lvl2pPr>
            <a:lvl3pPr>
              <a:defRPr sz="3200">
                <a:latin typeface="隶书" panose="02010509060101010101" pitchFamily="49" charset="-122"/>
                <a:ea typeface="隶书" panose="02010509060101010101" pitchFamily="49" charset="-122"/>
              </a:defRPr>
            </a:lvl3pPr>
            <a:lvl4pPr>
              <a:defRPr sz="3200">
                <a:latin typeface="隶书" panose="02010509060101010101" pitchFamily="49" charset="-122"/>
                <a:ea typeface="隶书" panose="02010509060101010101" pitchFamily="49" charset="-122"/>
              </a:defRPr>
            </a:lvl4pPr>
            <a:lvl5pPr>
              <a:defRPr sz="32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57387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隶书" panose="02010509060101010101" pitchFamily="49" charset="-122"/>
                <a:ea typeface="隶书" panose="02010509060101010101" pitchFamily="49"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D79CBB9-5E03-4748-8111-5F2D92337A41}"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844532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lvl1pPr>
              <a:defRPr sz="3200">
                <a:latin typeface="隶书" panose="02010509060101010101" pitchFamily="49" charset="-122"/>
                <a:ea typeface="隶书" panose="02010509060101010101" pitchFamily="49" charset="-122"/>
              </a:defRPr>
            </a:lvl1pPr>
            <a:lvl2pPr>
              <a:defRPr sz="2800">
                <a:latin typeface="隶书" panose="02010509060101010101" pitchFamily="49" charset="-122"/>
                <a:ea typeface="隶书" panose="02010509060101010101" pitchFamily="49" charset="-122"/>
              </a:defRPr>
            </a:lvl2pPr>
            <a:lvl3pPr>
              <a:defRPr sz="2400">
                <a:latin typeface="隶书" panose="02010509060101010101" pitchFamily="49" charset="-122"/>
                <a:ea typeface="隶书" panose="02010509060101010101" pitchFamily="49" charset="-122"/>
              </a:defRPr>
            </a:lvl3pPr>
            <a:lvl4pPr>
              <a:defRPr sz="2000">
                <a:latin typeface="隶书" panose="02010509060101010101" pitchFamily="49" charset="-122"/>
                <a:ea typeface="隶书" panose="02010509060101010101" pitchFamily="49" charset="-122"/>
              </a:defRPr>
            </a:lvl4pPr>
            <a:lvl5pPr>
              <a:defRPr sz="20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3486150" y="1825625"/>
            <a:ext cx="2900363" cy="4351338"/>
          </a:xfrm>
        </p:spPr>
        <p:txBody>
          <a:bodyPr/>
          <a:lstStyle>
            <a:lvl1pPr>
              <a:defRPr sz="3200">
                <a:latin typeface="隶书" panose="02010509060101010101" pitchFamily="49" charset="-122"/>
                <a:ea typeface="隶书" panose="02010509060101010101" pitchFamily="49" charset="-122"/>
              </a:defRPr>
            </a:lvl1pPr>
            <a:lvl2pPr>
              <a:defRPr sz="2800">
                <a:latin typeface="隶书" panose="02010509060101010101" pitchFamily="49" charset="-122"/>
                <a:ea typeface="隶书" panose="02010509060101010101" pitchFamily="49" charset="-122"/>
              </a:defRPr>
            </a:lvl2pPr>
            <a:lvl3pPr>
              <a:defRPr sz="2400">
                <a:latin typeface="隶书" panose="02010509060101010101" pitchFamily="49" charset="-122"/>
                <a:ea typeface="隶书" panose="02010509060101010101" pitchFamily="49" charset="-122"/>
              </a:defRPr>
            </a:lvl3pPr>
            <a:lvl4pPr>
              <a:defRPr sz="2000">
                <a:latin typeface="隶书" panose="02010509060101010101" pitchFamily="49" charset="-122"/>
                <a:ea typeface="隶书" panose="02010509060101010101" pitchFamily="49" charset="-122"/>
              </a:defRPr>
            </a:lvl4pPr>
            <a:lvl5pPr>
              <a:defRPr sz="20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p>
            <a:fld id="{8B8C0DAB-942A-40D2-8933-E4A469671532}" type="datetime8">
              <a:rPr lang="en-CA" altLang="zh-CN" smtClean="0"/>
              <a:t>2016-09-19 8:36 AM</a:t>
            </a:fld>
            <a:endParaRPr lang="zh-CN" altLang="en-US"/>
          </a:p>
        </p:txBody>
      </p:sp>
      <p:sp>
        <p:nvSpPr>
          <p:cNvPr id="6" name="页脚占位符 5"/>
          <p:cNvSpPr>
            <a:spLocks noGrp="1"/>
          </p:cNvSpPr>
          <p:nvPr>
            <p:ph type="ftr" sz="quarter" idx="11"/>
          </p:nvPr>
        </p:nvSpPr>
        <p:spPr/>
        <p:txBody>
          <a:bodyPr/>
          <a:lstStyle/>
          <a:p>
            <a:r>
              <a:rPr lang="zh-CN" altLang="en-US" smtClean="0"/>
              <a:t>计算机视觉：模型、学习和推理</a:t>
            </a:r>
            <a:endParaRPr lang="zh-CN" altLang="en-US"/>
          </a:p>
        </p:txBody>
      </p:sp>
      <p:sp>
        <p:nvSpPr>
          <p:cNvPr id="7" name="灯片编号占位符 6"/>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346204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normAutofit/>
          </a:bodyPr>
          <a:lstStyle>
            <a:lvl1pPr>
              <a:defRPr sz="40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noAutofit/>
          </a:bodyPr>
          <a:lstStyle>
            <a:lvl1pPr marL="0" indent="0">
              <a:buNone/>
              <a:defRPr sz="3200" b="1">
                <a:latin typeface="隶书" panose="02010509060101010101" pitchFamily="49" charset="-122"/>
                <a:ea typeface="隶书" panose="02010509060101010101"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lvl1pPr>
              <a:defRPr sz="2800">
                <a:latin typeface="隶书" panose="02010509060101010101" pitchFamily="49" charset="-122"/>
                <a:ea typeface="隶书" panose="02010509060101010101" pitchFamily="49" charset="-122"/>
              </a:defRPr>
            </a:lvl1pPr>
            <a:lvl2pPr>
              <a:defRPr sz="2400">
                <a:latin typeface="隶书" panose="02010509060101010101" pitchFamily="49" charset="-122"/>
                <a:ea typeface="隶书" panose="02010509060101010101" pitchFamily="49" charset="-122"/>
              </a:defRPr>
            </a:lvl2pPr>
            <a:lvl3pPr>
              <a:defRPr sz="2400">
                <a:latin typeface="隶书" panose="02010509060101010101" pitchFamily="49" charset="-122"/>
                <a:ea typeface="隶书" panose="02010509060101010101" pitchFamily="49" charset="-122"/>
              </a:defRPr>
            </a:lvl3pPr>
            <a:lvl4pPr>
              <a:defRPr sz="2400">
                <a:latin typeface="隶书" panose="02010509060101010101" pitchFamily="49" charset="-122"/>
                <a:ea typeface="隶书" panose="02010509060101010101" pitchFamily="49" charset="-122"/>
              </a:defRPr>
            </a:lvl4pPr>
            <a:lvl5pPr>
              <a:defRPr sz="24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29150" y="1681163"/>
            <a:ext cx="3887391" cy="823912"/>
          </a:xfrm>
        </p:spPr>
        <p:txBody>
          <a:bodyPr anchor="b">
            <a:noAutofit/>
          </a:bodyPr>
          <a:lstStyle>
            <a:lvl1pPr marL="0" indent="0">
              <a:buNone/>
              <a:defRPr sz="3200" b="1">
                <a:latin typeface="隶书" panose="02010509060101010101" pitchFamily="49" charset="-122"/>
                <a:ea typeface="隶书" panose="02010509060101010101"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sz="2800">
                <a:latin typeface="隶书" panose="02010509060101010101" pitchFamily="49" charset="-122"/>
                <a:ea typeface="隶书" panose="02010509060101010101" pitchFamily="49" charset="-122"/>
              </a:defRPr>
            </a:lvl1pPr>
            <a:lvl2pPr>
              <a:defRPr sz="2000">
                <a:latin typeface="隶书" panose="02010509060101010101" pitchFamily="49" charset="-122"/>
                <a:ea typeface="隶书" panose="02010509060101010101" pitchFamily="49" charset="-122"/>
              </a:defRPr>
            </a:lvl2pPr>
            <a:lvl3pPr>
              <a:defRPr sz="2000">
                <a:latin typeface="隶书" panose="02010509060101010101" pitchFamily="49" charset="-122"/>
                <a:ea typeface="隶书" panose="02010509060101010101" pitchFamily="49" charset="-122"/>
              </a:defRPr>
            </a:lvl3pPr>
            <a:lvl4pPr>
              <a:defRPr sz="2000">
                <a:latin typeface="隶书" panose="02010509060101010101" pitchFamily="49" charset="-122"/>
                <a:ea typeface="隶书" panose="02010509060101010101" pitchFamily="49" charset="-122"/>
              </a:defRPr>
            </a:lvl4pPr>
            <a:lvl5pPr>
              <a:defRPr sz="2000">
                <a:latin typeface="隶书" panose="02010509060101010101" pitchFamily="49" charset="-122"/>
                <a:ea typeface="隶书"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p>
            <a:fld id="{F5B17767-1E27-4F99-95D1-2810ED670121}" type="datetime8">
              <a:rPr lang="en-CA" altLang="zh-CN" smtClean="0"/>
              <a:t>2016-09-19 8:36 AM</a:t>
            </a:fld>
            <a:endParaRPr lang="zh-CN" altLang="en-US"/>
          </a:p>
        </p:txBody>
      </p:sp>
      <p:sp>
        <p:nvSpPr>
          <p:cNvPr id="8" name="页脚占位符 7"/>
          <p:cNvSpPr>
            <a:spLocks noGrp="1"/>
          </p:cNvSpPr>
          <p:nvPr>
            <p:ph type="ftr" sz="quarter" idx="11"/>
          </p:nvPr>
        </p:nvSpPr>
        <p:spPr/>
        <p:txBody>
          <a:bodyPr/>
          <a:lstStyle/>
          <a:p>
            <a:r>
              <a:rPr lang="zh-CN" altLang="en-US" smtClean="0"/>
              <a:t>计算机视觉：模型、学习和推理</a:t>
            </a:r>
            <a:endParaRPr lang="zh-CN" altLang="en-US"/>
          </a:p>
        </p:txBody>
      </p:sp>
      <p:sp>
        <p:nvSpPr>
          <p:cNvPr id="9" name="灯片编号占位符 8"/>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57290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014E4F-F200-4A45-BFB7-3D91E8DE14BF}"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31575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332EBC-C4DB-440D-9D2F-8E9C24A84C2A}"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408281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normAutofit/>
          </a:bodyPr>
          <a:lstStyle>
            <a:lvl1pPr>
              <a:defRPr sz="32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normAutofit/>
          </a:bodyPr>
          <a:lstStyle>
            <a:lvl1pPr>
              <a:defRPr sz="2800">
                <a:latin typeface="隶书" panose="02010509060101010101" pitchFamily="49" charset="-122"/>
                <a:ea typeface="隶书" panose="02010509060101010101" pitchFamily="49" charset="-122"/>
              </a:defRPr>
            </a:lvl1pPr>
            <a:lvl2pPr>
              <a:defRPr sz="2800">
                <a:latin typeface="隶书" panose="02010509060101010101" pitchFamily="49" charset="-122"/>
                <a:ea typeface="隶书" panose="02010509060101010101" pitchFamily="49" charset="-122"/>
              </a:defRPr>
            </a:lvl2pPr>
            <a:lvl3pPr>
              <a:defRPr sz="2400">
                <a:latin typeface="隶书" panose="02010509060101010101" pitchFamily="49" charset="-122"/>
                <a:ea typeface="隶书" panose="02010509060101010101" pitchFamily="49" charset="-122"/>
              </a:defRPr>
            </a:lvl3pPr>
            <a:lvl4pPr>
              <a:defRPr sz="2400">
                <a:latin typeface="隶书" panose="02010509060101010101" pitchFamily="49" charset="-122"/>
                <a:ea typeface="隶书" panose="02010509060101010101" pitchFamily="49" charset="-122"/>
              </a:defRPr>
            </a:lvl4pPr>
            <a:lvl5pPr>
              <a:defRPr sz="2400">
                <a:latin typeface="隶书" panose="02010509060101010101" pitchFamily="49" charset="-122"/>
                <a:ea typeface="隶书" panose="02010509060101010101" pitchFamily="49" charset="-122"/>
              </a:defRPr>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629841" y="2057400"/>
            <a:ext cx="2949178" cy="3811588"/>
          </a:xfrm>
        </p:spPr>
        <p:txBody>
          <a:bodyPr>
            <a:normAutofit/>
          </a:bodyPr>
          <a:lstStyle>
            <a:lvl1pPr marL="0" indent="0">
              <a:buNone/>
              <a:defRPr sz="2800">
                <a:latin typeface="隶书" panose="02010509060101010101" pitchFamily="49" charset="-122"/>
                <a:ea typeface="隶书" panose="02010509060101010101" pitchFamily="49"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D42B7A-8EDB-4774-8E1F-34F8921D1370}" type="datetime8">
              <a:rPr lang="en-CA" altLang="zh-CN" smtClean="0"/>
              <a:t>2016-09-19 8:36 AM</a:t>
            </a:fld>
            <a:endParaRPr lang="zh-CN" altLang="en-US"/>
          </a:p>
        </p:txBody>
      </p:sp>
      <p:sp>
        <p:nvSpPr>
          <p:cNvPr id="6" name="页脚占位符 5"/>
          <p:cNvSpPr>
            <a:spLocks noGrp="1"/>
          </p:cNvSpPr>
          <p:nvPr>
            <p:ph type="ftr" sz="quarter" idx="11"/>
          </p:nvPr>
        </p:nvSpPr>
        <p:spPr/>
        <p:txBody>
          <a:bodyPr/>
          <a:lstStyle/>
          <a:p>
            <a:r>
              <a:rPr lang="zh-CN" altLang="en-US" smtClean="0"/>
              <a:t>计算机视觉：模型、学习和推理</a:t>
            </a:r>
            <a:endParaRPr lang="zh-CN" altLang="en-US"/>
          </a:p>
        </p:txBody>
      </p:sp>
      <p:sp>
        <p:nvSpPr>
          <p:cNvPr id="7" name="灯片编号占位符 6"/>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83756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normAutofit/>
          </a:bodyPr>
          <a:lstStyle>
            <a:lvl1pPr>
              <a:defRPr sz="3200">
                <a:latin typeface="隶书" panose="02010509060101010101" pitchFamily="49" charset="-122"/>
                <a:ea typeface="隶书" panose="02010509060101010101" pitchFamily="49" charset="-122"/>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29841" y="2057400"/>
            <a:ext cx="2949178" cy="3811588"/>
          </a:xfrm>
        </p:spPr>
        <p:txBody>
          <a:bodyPr>
            <a:normAutofit/>
          </a:bodyPr>
          <a:lstStyle>
            <a:lvl1pPr marL="0" indent="0">
              <a:buNone/>
              <a:defRPr sz="2800">
                <a:latin typeface="隶书" panose="02010509060101010101" pitchFamily="49" charset="-122"/>
                <a:ea typeface="隶书" panose="02010509060101010101" pitchFamily="49"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AB2A013-3F7D-4C87-94AF-012D104A10C4}" type="datetime8">
              <a:rPr lang="en-CA" altLang="zh-CN" smtClean="0"/>
              <a:t>2016-09-19 8:36 AM</a:t>
            </a:fld>
            <a:endParaRPr lang="zh-CN" altLang="en-US"/>
          </a:p>
        </p:txBody>
      </p:sp>
      <p:sp>
        <p:nvSpPr>
          <p:cNvPr id="6" name="页脚占位符 5"/>
          <p:cNvSpPr>
            <a:spLocks noGrp="1"/>
          </p:cNvSpPr>
          <p:nvPr>
            <p:ph type="ftr" sz="quarter" idx="11"/>
          </p:nvPr>
        </p:nvSpPr>
        <p:spPr/>
        <p:txBody>
          <a:bodyPr/>
          <a:lstStyle/>
          <a:p>
            <a:r>
              <a:rPr lang="zh-CN" altLang="en-US" smtClean="0"/>
              <a:t>计算机视觉：模型、学习和推理</a:t>
            </a:r>
            <a:endParaRPr lang="zh-CN" altLang="en-US"/>
          </a:p>
        </p:txBody>
      </p:sp>
      <p:sp>
        <p:nvSpPr>
          <p:cNvPr id="7" name="灯片编号占位符 6"/>
          <p:cNvSpPr>
            <a:spLocks noGrp="1"/>
          </p:cNvSpPr>
          <p:nvPr>
            <p:ph type="sldNum" sz="quarter" idx="12"/>
          </p:nvPr>
        </p:nvSpPr>
        <p:spPr/>
        <p:txBody>
          <a:body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250806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30C2B80-687A-42EC-A09A-68AC15FD5775}" type="datetime8">
              <a:rPr lang="en-CA" altLang="zh-CN" smtClean="0"/>
              <a:t>2016-09-19 8:36 AM</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zh-CN" altLang="en-US" smtClean="0"/>
              <a:t>计算机视觉：模型、学习和推理</a:t>
            </a: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28A1791-765D-420B-B56B-33227E342D23}" type="slidenum">
              <a:rPr lang="zh-CN" altLang="en-US" smtClean="0"/>
              <a:t>‹#›</a:t>
            </a:fld>
            <a:endParaRPr lang="zh-CN" altLang="en-US"/>
          </a:p>
        </p:txBody>
      </p:sp>
    </p:spTree>
    <p:extLst>
      <p:ext uri="{BB962C8B-B14F-4D97-AF65-F5344CB8AC3E}">
        <p14:creationId xmlns:p14="http://schemas.microsoft.com/office/powerpoint/2010/main" val="9892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4000" kern="1200">
          <a:solidFill>
            <a:schemeClr val="tx1"/>
          </a:solidFill>
          <a:latin typeface="隶书" panose="02010509060101010101" pitchFamily="49" charset="-122"/>
          <a:ea typeface="隶书" panose="02010509060101010101" pitchFamily="49"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3200" kern="1200">
          <a:solidFill>
            <a:schemeClr val="tx1"/>
          </a:solidFill>
          <a:latin typeface="隶书" panose="02010509060101010101" pitchFamily="49" charset="-122"/>
          <a:ea typeface="隶书" panose="02010509060101010101" pitchFamily="49"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46667" y="1111074"/>
            <a:ext cx="7484533" cy="1857904"/>
          </a:xfrm>
        </p:spPr>
        <p:txBody>
          <a:bodyPr>
            <a:normAutofit/>
          </a:bodyPr>
          <a:lstStyle/>
          <a:p>
            <a:r>
              <a:rPr lang="zh-CN" altLang="en-US" sz="4000" dirty="0" smtClean="0"/>
              <a:t>计算机视觉：模型、学习与推理</a:t>
            </a:r>
            <a:endParaRPr lang="zh-CN" altLang="en-US" sz="4000" dirty="0"/>
          </a:p>
        </p:txBody>
      </p:sp>
      <p:sp>
        <p:nvSpPr>
          <p:cNvPr id="3" name="副标题 2"/>
          <p:cNvSpPr>
            <a:spLocks noGrp="1"/>
          </p:cNvSpPr>
          <p:nvPr>
            <p:ph type="subTitle" idx="1"/>
          </p:nvPr>
        </p:nvSpPr>
        <p:spPr/>
        <p:txBody>
          <a:bodyPr>
            <a:noAutofit/>
          </a:bodyPr>
          <a:lstStyle/>
          <a:p>
            <a:r>
              <a:rPr lang="zh-CN" altLang="en-US" sz="5400" dirty="0" smtClean="0">
                <a:solidFill>
                  <a:srgbClr val="FF0000"/>
                </a:solidFill>
                <a:latin typeface="隶书" panose="02010509060101010101" pitchFamily="49" charset="-122"/>
                <a:ea typeface="隶书" panose="02010509060101010101" pitchFamily="49" charset="-122"/>
              </a:rPr>
              <a:t>第四章 概率模型拟合</a:t>
            </a:r>
            <a:endParaRPr lang="en-US" altLang="zh-CN" sz="5400" dirty="0" smtClean="0">
              <a:solidFill>
                <a:srgbClr val="FF0000"/>
              </a:solidFill>
              <a:latin typeface="隶书" panose="02010509060101010101" pitchFamily="49" charset="-122"/>
              <a:ea typeface="隶书" panose="02010509060101010101" pitchFamily="49" charset="-122"/>
            </a:endParaRPr>
          </a:p>
          <a:p>
            <a:r>
              <a:rPr lang="en-US" altLang="zh-CN" sz="3600" dirty="0">
                <a:latin typeface="Times New Roman" panose="02020603050405020304" pitchFamily="18" charset="0"/>
                <a:cs typeface="Times New Roman" panose="02020603050405020304" pitchFamily="18" charset="0"/>
              </a:rPr>
              <a:t>Fitting probability models</a:t>
            </a:r>
          </a:p>
          <a:p>
            <a:endParaRPr lang="zh-CN" altLang="en-US" sz="36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095499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smtClean="0"/>
              <a:t>贝叶斯方法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06582" y="996335"/>
                <a:ext cx="8345532" cy="5077894"/>
              </a:xfrm>
            </p:spPr>
            <p:txBody>
              <a:bodyPr/>
              <a:lstStyle/>
              <a:p>
                <a:r>
                  <a:rPr lang="zh-CN" altLang="en-US" dirty="0" smtClean="0"/>
                  <a:t>方法</a:t>
                </a:r>
                <a:endParaRPr lang="en-US" altLang="zh-CN" dirty="0" smtClean="0"/>
              </a:p>
              <a:p>
                <a:pPr lvl="1"/>
                <a:r>
                  <a:rPr lang="zh-CN" altLang="en-US" sz="2800" dirty="0" smtClean="0"/>
                  <a:t>不再拟合出一个具体的参数值（点估计）</a:t>
                </a:r>
                <a:endParaRPr lang="en-US" altLang="zh-CN" sz="2800" dirty="0" smtClean="0"/>
              </a:p>
              <a:p>
                <a:pPr lvl="1"/>
                <a:r>
                  <a:rPr lang="zh-CN" altLang="en-US" sz="2800" dirty="0" smtClean="0"/>
                  <a:t>可能有一些参数值都对产生的数据有贡献</a:t>
                </a:r>
                <a:endParaRPr lang="en-US" altLang="zh-CN" sz="2800" dirty="0" smtClean="0"/>
              </a:p>
              <a:p>
                <a:pPr lvl="1"/>
                <a:r>
                  <a:rPr lang="zh-CN" altLang="en-US" sz="2800" dirty="0" smtClean="0"/>
                  <a:t>基于待拟合的数据</a:t>
                </a:r>
                <a14:m>
                  <m:oMath xmlns:m="http://schemas.openxmlformats.org/officeDocument/2006/math">
                    <m:sSubSup>
                      <m:sSubSupPr>
                        <m:ctrlPr>
                          <a:rPr lang="en-US" altLang="zh-CN" sz="2800" i="1">
                            <a:solidFill>
                              <a:prstClr val="black"/>
                            </a:solidFill>
                            <a:latin typeface="Cambria Math" panose="02040503050406030204" pitchFamily="18" charset="0"/>
                          </a:rPr>
                        </m:ctrlPr>
                      </m:sSubSupPr>
                      <m:e>
                        <m:r>
                          <a:rPr lang="en-US" altLang="zh-CN" sz="2800" i="1">
                            <a:solidFill>
                              <a:prstClr val="black"/>
                            </a:solidFill>
                            <a:latin typeface="Cambria Math"/>
                          </a:rPr>
                          <m:t>{</m:t>
                        </m:r>
                        <m:r>
                          <a:rPr lang="en-US" altLang="zh-CN" sz="2800" b="1">
                            <a:solidFill>
                              <a:prstClr val="black"/>
                            </a:solidFill>
                            <a:latin typeface="Cambria Math"/>
                          </a:rPr>
                          <m:t>𝐱</m:t>
                        </m:r>
                        <m:r>
                          <a:rPr lang="en-US" altLang="zh-CN" sz="2800" i="1" baseline="-25000">
                            <a:solidFill>
                              <a:prstClr val="black"/>
                            </a:solidFill>
                            <a:latin typeface="Cambria Math"/>
                          </a:rPr>
                          <m:t>𝑖</m:t>
                        </m:r>
                        <m:r>
                          <a:rPr lang="en-US" altLang="zh-CN" sz="2800" i="1">
                            <a:solidFill>
                              <a:prstClr val="black"/>
                            </a:solidFill>
                            <a:latin typeface="Cambria Math"/>
                          </a:rPr>
                          <m:t>}</m:t>
                        </m:r>
                      </m:e>
                      <m:sub>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=1</m:t>
                        </m:r>
                      </m:sub>
                      <m:sup>
                        <m:r>
                          <a:rPr lang="en-US" altLang="zh-CN" sz="2800" i="1">
                            <a:solidFill>
                              <a:prstClr val="black"/>
                            </a:solidFill>
                            <a:latin typeface="Cambria Math"/>
                          </a:rPr>
                          <m:t>𝐼</m:t>
                        </m:r>
                      </m:sup>
                    </m:sSubSup>
                  </m:oMath>
                </a14:m>
                <a:r>
                  <a:rPr lang="zh-CN" altLang="en-US" sz="2800" dirty="0" smtClean="0"/>
                  <a:t>，尝试给出一个参数分布</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𝑃</m:t>
                        </m:r>
                      </m:e>
                      <m:sub>
                        <m:r>
                          <a:rPr lang="en-US" altLang="zh-CN" sz="2800" i="1">
                            <a:solidFill>
                              <a:prstClr val="black"/>
                            </a:solidFill>
                            <a:latin typeface="Cambria Math" panose="02040503050406030204" pitchFamily="18" charset="0"/>
                          </a:rPr>
                          <m:t>𝑟</m:t>
                        </m:r>
                      </m:sub>
                    </m:sSub>
                    <m:d>
                      <m:dPr>
                        <m:ctrlPr>
                          <a:rPr lang="en-US" altLang="zh-CN" sz="2800" i="1">
                            <a:solidFill>
                              <a:prstClr val="black"/>
                            </a:solidFill>
                            <a:latin typeface="Cambria Math" panose="02040503050406030204" pitchFamily="18" charset="0"/>
                          </a:rPr>
                        </m:ctrlPr>
                      </m:dPr>
                      <m:e>
                        <m:r>
                          <a:rPr lang="zh-CN" altLang="en-US" sz="2800" b="1" i="1">
                            <a:solidFill>
                              <a:prstClr val="black"/>
                            </a:solidFill>
                            <a:latin typeface="Cambria Math" panose="02040503050406030204" pitchFamily="18" charset="0"/>
                          </a:rPr>
                          <m:t>𝜽</m:t>
                        </m:r>
                      </m:e>
                      <m:e>
                        <m:sSub>
                          <m:sSubPr>
                            <m:ctrlPr>
                              <a:rPr lang="en-US" altLang="zh-CN" sz="2800" b="1" i="1">
                                <a:solidFill>
                                  <a:prstClr val="black"/>
                                </a:solidFill>
                                <a:latin typeface="Cambria Math" panose="02040503050406030204" pitchFamily="18" charset="0"/>
                              </a:rPr>
                            </m:ctrlPr>
                          </m:sSubPr>
                          <m:e>
                            <m:r>
                              <a:rPr lang="en-US" altLang="zh-CN" sz="2800" b="1">
                                <a:solidFill>
                                  <a:prstClr val="black"/>
                                </a:solidFill>
                                <a:latin typeface="Cambria Math" panose="02040503050406030204" pitchFamily="18" charset="0"/>
                              </a:rPr>
                              <m:t>𝐱</m:t>
                            </m:r>
                          </m:e>
                          <m:sub>
                            <m:r>
                              <a:rPr lang="en-US" altLang="zh-CN" sz="2800" b="1">
                                <a:solidFill>
                                  <a:prstClr val="black"/>
                                </a:solidFill>
                                <a:latin typeface="Cambria Math" panose="02040503050406030204" pitchFamily="18" charset="0"/>
                              </a:rPr>
                              <m:t>𝟏</m:t>
                            </m:r>
                            <m:r>
                              <a:rPr lang="en-US" altLang="zh-CN" sz="2800" b="1">
                                <a:solidFill>
                                  <a:prstClr val="black"/>
                                </a:solidFill>
                                <a:latin typeface="Cambria Math" panose="02040503050406030204" pitchFamily="18" charset="0"/>
                              </a:rPr>
                              <m:t>…</m:t>
                            </m:r>
                            <m:r>
                              <a:rPr lang="en-US" altLang="zh-CN" sz="2800" b="1">
                                <a:solidFill>
                                  <a:prstClr val="black"/>
                                </a:solidFill>
                                <a:latin typeface="Cambria Math" panose="02040503050406030204" pitchFamily="18" charset="0"/>
                              </a:rPr>
                              <m:t>𝐈</m:t>
                            </m:r>
                          </m:sub>
                        </m:sSub>
                      </m:e>
                    </m:d>
                  </m:oMath>
                </a14:m>
                <a:endParaRPr lang="en-US" altLang="zh-CN" sz="2800" dirty="0" smtClean="0"/>
              </a:p>
              <a:p>
                <a:pPr lvl="1"/>
                <a:endParaRPr lang="en-US" altLang="zh-CN" sz="2800" dirty="0"/>
              </a:p>
              <a:p>
                <a:pPr lvl="1"/>
                <a:endParaRPr lang="en-US" altLang="zh-CN" sz="2800" dirty="0" smtClean="0"/>
              </a:p>
              <a:p>
                <a:pPr lvl="1"/>
                <a:endParaRPr lang="en-US" altLang="zh-CN" sz="2800" dirty="0"/>
              </a:p>
              <a:p>
                <a:pPr lvl="1"/>
                <a:endParaRPr lang="en-US" altLang="zh-CN" sz="2800" dirty="0" smtClean="0"/>
              </a:p>
              <a:p>
                <a:pPr lvl="1"/>
                <a:endParaRPr lang="en-US" altLang="zh-CN" sz="2800" dirty="0"/>
              </a:p>
              <a:p>
                <a:pPr marL="342900" lvl="1" indent="0">
                  <a:buNone/>
                </a:pPr>
                <a:r>
                  <a:rPr lang="zh-CN" altLang="en-US" sz="2800" dirty="0" smtClean="0"/>
                  <a:t>（使用了贝叶斯公式）</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06582" y="996335"/>
                <a:ext cx="8345532" cy="5077894"/>
              </a:xfrm>
              <a:blipFill rotWithShape="0">
                <a:blip r:embed="rId3"/>
                <a:stretch>
                  <a:fillRect l="-1680" t="-25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10</a:t>
            </a:fld>
            <a:endParaRPr lang="zh-CN" altLang="en-US"/>
          </a:p>
        </p:txBody>
      </p:sp>
      <p:pic>
        <p:nvPicPr>
          <p:cNvPr id="7" name="内容占位符 6"/>
          <p:cNvPicPr>
            <a:picLocks noChangeAspect="1"/>
          </p:cNvPicPr>
          <p:nvPr/>
        </p:nvPicPr>
        <p:blipFill>
          <a:blip r:embed="rId4"/>
          <a:stretch>
            <a:fillRect/>
          </a:stretch>
        </p:blipFill>
        <p:spPr>
          <a:xfrm>
            <a:off x="406582" y="3535282"/>
            <a:ext cx="8397784" cy="1606820"/>
          </a:xfrm>
          <a:prstGeom prst="rect">
            <a:avLst/>
          </a:prstGeom>
        </p:spPr>
      </p:pic>
    </p:spTree>
    <p:extLst>
      <p:ext uri="{BB962C8B-B14F-4D97-AF65-F5344CB8AC3E}">
        <p14:creationId xmlns:p14="http://schemas.microsoft.com/office/powerpoint/2010/main" val="3803695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smtClean="0"/>
              <a:t>贝叶斯方法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3019" y="836023"/>
                <a:ext cx="8695038" cy="5520328"/>
              </a:xfrm>
            </p:spPr>
            <p:txBody>
              <a:bodyPr/>
              <a:lstStyle/>
              <a:p>
                <a:r>
                  <a:rPr lang="zh-CN" altLang="en-US" dirty="0" smtClean="0"/>
                  <a:t>预测分布</a:t>
                </a:r>
                <a:endParaRPr lang="en-US" altLang="zh-CN" dirty="0" smtClean="0"/>
              </a:p>
              <a:p>
                <a:pPr lvl="1"/>
                <a:r>
                  <a:rPr lang="zh-CN" altLang="en-US" sz="2800" dirty="0" smtClean="0">
                    <a:solidFill>
                      <a:prstClr val="black"/>
                    </a:solidFill>
                  </a:rPr>
                  <a:t>没有具体的参数估计</a:t>
                </a:r>
                <a14:m>
                  <m:oMath xmlns:m="http://schemas.openxmlformats.org/officeDocument/2006/math">
                    <m:r>
                      <a:rPr lang="zh-CN" altLang="en-US" sz="2800" b="0" i="1" smtClean="0">
                        <a:solidFill>
                          <a:prstClr val="black"/>
                        </a:solidFill>
                        <a:latin typeface="Cambria Math" panose="02040503050406030204" pitchFamily="18" charset="0"/>
                      </a:rPr>
                      <m:t>值</m:t>
                    </m:r>
                    <m:acc>
                      <m:accPr>
                        <m:chr m:val="̂"/>
                        <m:ctrlPr>
                          <a:rPr lang="zh-CN" altLang="en-US" sz="2800" i="1">
                            <a:solidFill>
                              <a:prstClr val="black"/>
                            </a:solidFill>
                            <a:latin typeface="Cambria Math" panose="02040503050406030204" pitchFamily="18" charset="0"/>
                          </a:rPr>
                        </m:ctrlPr>
                      </m:accPr>
                      <m:e>
                        <m:r>
                          <a:rPr lang="zh-CN" altLang="en-US" sz="2800" b="1" i="1">
                            <a:solidFill>
                              <a:prstClr val="black"/>
                            </a:solidFill>
                            <a:latin typeface="Cambria Math" panose="02040503050406030204" pitchFamily="18" charset="0"/>
                          </a:rPr>
                          <m:t>𝜽</m:t>
                        </m:r>
                      </m:e>
                    </m:acc>
                  </m:oMath>
                </a14:m>
                <a:r>
                  <a:rPr lang="zh-CN" altLang="en-US" sz="2800" dirty="0">
                    <a:solidFill>
                      <a:prstClr val="black"/>
                    </a:solidFill>
                  </a:rPr>
                  <a:t>， 对于新的数据</a:t>
                </a:r>
                <a:r>
                  <a:rPr lang="en-US" altLang="zh-CN" sz="2800" dirty="0">
                    <a:solidFill>
                      <a:prstClr val="black"/>
                    </a:solidFill>
                  </a:rPr>
                  <a:t>x</a:t>
                </a:r>
                <a:r>
                  <a:rPr lang="en-US" altLang="zh-CN" sz="2800" baseline="30000" dirty="0">
                    <a:solidFill>
                      <a:prstClr val="black"/>
                    </a:solidFill>
                  </a:rPr>
                  <a:t>∗</a:t>
                </a:r>
                <a:r>
                  <a:rPr lang="en-US" altLang="zh-CN" sz="2800" dirty="0">
                    <a:solidFill>
                      <a:prstClr val="black"/>
                    </a:solidFill>
                  </a:rPr>
                  <a:t> </a:t>
                </a:r>
                <a:r>
                  <a:rPr lang="zh-CN" altLang="en-US" sz="2800" dirty="0" smtClean="0">
                    <a:solidFill>
                      <a:prstClr val="black"/>
                    </a:solidFill>
                  </a:rPr>
                  <a:t>的预测相对较难</a:t>
                </a:r>
                <a:endParaRPr lang="en-US" altLang="zh-CN" sz="2800" dirty="0">
                  <a:solidFill>
                    <a:prstClr val="black"/>
                  </a:solidFill>
                </a:endParaRPr>
              </a:p>
              <a:p>
                <a:pPr lvl="1"/>
                <a:endParaRPr lang="en-US" altLang="zh-CN" sz="2800" dirty="0" smtClean="0"/>
              </a:p>
              <a:p>
                <a:pPr lvl="1"/>
                <a:endParaRPr lang="en-US" altLang="zh-CN" sz="2800" dirty="0"/>
              </a:p>
              <a:p>
                <a:pPr lvl="1"/>
                <a:endParaRPr lang="en-US" altLang="zh-CN" sz="2800" dirty="0" smtClean="0"/>
              </a:p>
              <a:p>
                <a:pPr lvl="1"/>
                <a:endParaRPr lang="en-US" altLang="zh-CN" sz="2800" dirty="0"/>
              </a:p>
              <a:p>
                <a:pPr lvl="1"/>
                <a:endParaRPr lang="en-US" altLang="zh-CN" sz="2800" dirty="0" smtClean="0"/>
              </a:p>
              <a:p>
                <a:pPr lvl="1"/>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3019" y="836023"/>
                <a:ext cx="8695038" cy="5520328"/>
              </a:xfrm>
              <a:blipFill rotWithShape="0">
                <a:blip r:embed="rId3"/>
                <a:stretch>
                  <a:fillRect l="-1613" t="-2318" r="-12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11</a:t>
            </a:fld>
            <a:endParaRPr lang="zh-CN" altLang="en-US"/>
          </a:p>
        </p:txBody>
      </p:sp>
      <p:pic>
        <p:nvPicPr>
          <p:cNvPr id="10" name="图片 9"/>
          <p:cNvPicPr>
            <a:picLocks noChangeAspect="1"/>
          </p:cNvPicPr>
          <p:nvPr/>
        </p:nvPicPr>
        <p:blipFill>
          <a:blip r:embed="rId4"/>
          <a:stretch>
            <a:fillRect/>
          </a:stretch>
        </p:blipFill>
        <p:spPr>
          <a:xfrm>
            <a:off x="128587" y="3503431"/>
            <a:ext cx="8886825" cy="1209675"/>
          </a:xfrm>
          <a:prstGeom prst="rect">
            <a:avLst/>
          </a:prstGeom>
        </p:spPr>
      </p:pic>
      <p:sp>
        <p:nvSpPr>
          <p:cNvPr id="11" name="圆角矩形标注 10"/>
          <p:cNvSpPr/>
          <p:nvPr/>
        </p:nvSpPr>
        <p:spPr>
          <a:xfrm>
            <a:off x="1881051" y="5303520"/>
            <a:ext cx="1645920" cy="1110343"/>
          </a:xfrm>
          <a:prstGeom prst="wedgeRoundRectCallout">
            <a:avLst>
              <a:gd name="adj1" fmla="val 106945"/>
              <a:gd name="adj2" fmla="val -13632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隶书" panose="02010509060101010101" pitchFamily="49" charset="-122"/>
                <a:ea typeface="隶书" panose="02010509060101010101" pitchFamily="49" charset="-122"/>
              </a:rPr>
              <a:t>具体</a:t>
            </a:r>
            <a:r>
              <a:rPr lang="zh-CN" altLang="en-US" sz="2400" dirty="0" smtClean="0">
                <a:solidFill>
                  <a:schemeClr val="tx1"/>
                </a:solidFill>
                <a:latin typeface="隶书" panose="02010509060101010101" pitchFamily="49" charset="-122"/>
                <a:ea typeface="隶书" panose="02010509060101010101" pitchFamily="49" charset="-122"/>
              </a:rPr>
              <a:t>参数下的预测</a:t>
            </a:r>
            <a:endParaRPr lang="zh-CN" altLang="en-US" sz="2400" dirty="0">
              <a:solidFill>
                <a:schemeClr val="tx1"/>
              </a:solidFill>
              <a:latin typeface="隶书" panose="02010509060101010101" pitchFamily="49" charset="-122"/>
              <a:ea typeface="隶书" panose="02010509060101010101" pitchFamily="49" charset="-122"/>
            </a:endParaRPr>
          </a:p>
        </p:txBody>
      </p:sp>
      <p:sp>
        <p:nvSpPr>
          <p:cNvPr id="12" name="圆角矩形标注 11"/>
          <p:cNvSpPr/>
          <p:nvPr/>
        </p:nvSpPr>
        <p:spPr>
          <a:xfrm>
            <a:off x="5394960" y="5391279"/>
            <a:ext cx="3357153" cy="1110343"/>
          </a:xfrm>
          <a:prstGeom prst="wedgeRoundRectCallout">
            <a:avLst>
              <a:gd name="adj1" fmla="val -19177"/>
              <a:gd name="adj2" fmla="val -14103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隶书" panose="02010509060101010101" pitchFamily="49" charset="-122"/>
                <a:ea typeface="隶书" panose="02010509060101010101" pitchFamily="49" charset="-122"/>
              </a:rPr>
              <a:t>参数的后验分布，表示我们对参数的置信度，作为权值使用。</a:t>
            </a:r>
            <a:endParaRPr lang="zh-CN" altLang="en-US" sz="2400" dirty="0">
              <a:solidFill>
                <a:schemeClr val="tx1"/>
              </a:solidFill>
              <a:latin typeface="隶书" panose="02010509060101010101" pitchFamily="49" charset="-122"/>
              <a:ea typeface="隶书" panose="02010509060101010101" pitchFamily="49" charset="-122"/>
            </a:endParaRPr>
          </a:p>
        </p:txBody>
      </p:sp>
      <p:sp>
        <p:nvSpPr>
          <p:cNvPr id="13" name="圆角矩形标注 12"/>
          <p:cNvSpPr/>
          <p:nvPr/>
        </p:nvSpPr>
        <p:spPr>
          <a:xfrm>
            <a:off x="5226980" y="2027963"/>
            <a:ext cx="2480310" cy="1110343"/>
          </a:xfrm>
          <a:prstGeom prst="wedgeRoundRectCallout">
            <a:avLst>
              <a:gd name="adj1" fmla="val -101620"/>
              <a:gd name="adj2" fmla="val 8602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隶书" panose="02010509060101010101" pitchFamily="49" charset="-122"/>
                <a:ea typeface="隶书" panose="02010509060101010101" pitchFamily="49" charset="-122"/>
              </a:rPr>
              <a:t>整个积分可视为加权平均</a:t>
            </a:r>
            <a:endParaRPr lang="zh-CN" altLang="en-US" sz="2400" dirty="0">
              <a:solidFill>
                <a:schemeClr val="tx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8144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a:t>三种方法下的预测</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2251" y="867412"/>
                <a:ext cx="8890981" cy="5520328"/>
              </a:xfrm>
            </p:spPr>
            <p:txBody>
              <a:bodyPr>
                <a:noAutofit/>
              </a:bodyPr>
              <a:lstStyle/>
              <a:p>
                <a:pPr lvl="1"/>
                <a:r>
                  <a:rPr lang="zh-CN" altLang="en-US" sz="2800" dirty="0" smtClean="0">
                    <a:solidFill>
                      <a:prstClr val="black"/>
                    </a:solidFill>
                  </a:rPr>
                  <a:t>如果将</a:t>
                </a:r>
                <a:r>
                  <a:rPr lang="en-US" altLang="zh-CN" sz="2800" dirty="0" smtClean="0">
                    <a:solidFill>
                      <a:prstClr val="black"/>
                    </a:solidFill>
                  </a:rPr>
                  <a:t>ML</a:t>
                </a:r>
                <a:r>
                  <a:rPr lang="zh-CN" altLang="en-US" sz="2800" dirty="0" smtClean="0">
                    <a:solidFill>
                      <a:prstClr val="black"/>
                    </a:solidFill>
                  </a:rPr>
                  <a:t>和</a:t>
                </a:r>
                <a:r>
                  <a:rPr lang="en-US" altLang="zh-CN" sz="2800" dirty="0" smtClean="0">
                    <a:solidFill>
                      <a:prstClr val="black"/>
                    </a:solidFill>
                  </a:rPr>
                  <a:t>MAP</a:t>
                </a:r>
                <a:r>
                  <a:rPr lang="zh-CN" altLang="en-US" sz="2800" dirty="0" smtClean="0">
                    <a:solidFill>
                      <a:prstClr val="black"/>
                    </a:solidFill>
                  </a:rPr>
                  <a:t>估计视为参数分布密度仅仅出现在估计</a:t>
                </a:r>
                <a14:m>
                  <m:oMath xmlns:m="http://schemas.openxmlformats.org/officeDocument/2006/math">
                    <m:r>
                      <a:rPr lang="zh-CN" altLang="en-US" sz="2800" b="0" i="1" smtClean="0">
                        <a:solidFill>
                          <a:prstClr val="black"/>
                        </a:solidFill>
                        <a:latin typeface="Cambria Math" panose="02040503050406030204" pitchFamily="18" charset="0"/>
                      </a:rPr>
                      <m:t>值</m:t>
                    </m:r>
                    <m:acc>
                      <m:accPr>
                        <m:chr m:val="̂"/>
                        <m:ctrlPr>
                          <a:rPr lang="zh-CN" altLang="en-US" sz="2800" i="1">
                            <a:solidFill>
                              <a:prstClr val="black"/>
                            </a:solidFill>
                            <a:latin typeface="Cambria Math" panose="02040503050406030204" pitchFamily="18" charset="0"/>
                          </a:rPr>
                        </m:ctrlPr>
                      </m:accPr>
                      <m:e>
                        <m:r>
                          <a:rPr lang="zh-CN" altLang="en-US" sz="2800" b="1" i="1">
                            <a:solidFill>
                              <a:prstClr val="black"/>
                            </a:solidFill>
                            <a:latin typeface="Cambria Math" panose="02040503050406030204" pitchFamily="18" charset="0"/>
                          </a:rPr>
                          <m:t>𝜽</m:t>
                        </m:r>
                      </m:e>
                    </m:acc>
                  </m:oMath>
                </a14:m>
                <a:r>
                  <a:rPr lang="zh-CN" altLang="en-US" sz="2800" dirty="0" smtClean="0">
                    <a:solidFill>
                      <a:prstClr val="black"/>
                    </a:solidFill>
                  </a:rPr>
                  <a:t>处，可以将三种方法的预测密度统一记为：</a:t>
                </a:r>
                <a:endParaRPr lang="en-US" altLang="zh-CN" sz="2800" dirty="0" smtClean="0">
                  <a:solidFill>
                    <a:prstClr val="black"/>
                  </a:solidFill>
                </a:endParaRPr>
              </a:p>
              <a:p>
                <a:pPr lvl="1"/>
                <a:endParaRPr lang="en-US" altLang="zh-CN" sz="2800" dirty="0" smtClean="0"/>
              </a:p>
              <a:p>
                <a:pPr lvl="1"/>
                <a:endParaRPr lang="en-US" altLang="zh-CN" sz="2800" dirty="0"/>
              </a:p>
              <a:p>
                <a:pPr lvl="1"/>
                <a:endParaRPr lang="en-US" altLang="zh-CN" sz="2800" dirty="0" smtClean="0"/>
              </a:p>
              <a:p>
                <a:pPr marL="342900" lvl="1" indent="0">
                  <a:buNone/>
                </a:pPr>
                <a:r>
                  <a:rPr lang="zh-CN" altLang="en-US" sz="2800" dirty="0" smtClean="0"/>
                  <a:t>其中，</a:t>
                </a:r>
                <a:r>
                  <a:rPr lang="en-US" altLang="zh-CN" sz="2800" dirty="0"/>
                  <a:t>ML</a:t>
                </a:r>
                <a:r>
                  <a:rPr lang="zh-CN" altLang="en-US" sz="2800" dirty="0"/>
                  <a:t>和</a:t>
                </a:r>
                <a:r>
                  <a:rPr lang="en-US" altLang="zh-CN" sz="2800" dirty="0"/>
                  <a:t>MAP</a:t>
                </a:r>
                <a:r>
                  <a:rPr lang="zh-CN" altLang="en-US" sz="2800" dirty="0"/>
                  <a:t>方法中，参数的后验分布为：</a:t>
                </a:r>
                <a:endParaRPr lang="en-US" altLang="zh-CN" sz="2800" dirty="0" smtClean="0"/>
              </a:p>
              <a:p>
                <a:pPr marL="342900" lvl="1" indent="0">
                  <a:buNone/>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𝛿</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zh-CN" altLang="en-US" sz="2800" i="1">
                          <a:latin typeface="Cambria Math" panose="02040503050406030204" pitchFamily="18" charset="0"/>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𝜃</m:t>
                          </m:r>
                        </m:e>
                      </m:acc>
                      <m:r>
                        <a:rPr lang="en-US" altLang="zh-CN" sz="2800" i="1">
                          <a:latin typeface="Cambria Math" panose="02040503050406030204" pitchFamily="18" charset="0"/>
                        </a:rPr>
                        <m:t>]</m:t>
                      </m:r>
                    </m:oMath>
                  </m:oMathPara>
                </a14:m>
                <a:endParaRPr lang="en-US" altLang="zh-CN" sz="2800" dirty="0" smtClean="0"/>
              </a:p>
              <a:p>
                <a:pPr marL="342900" lvl="1" indent="0">
                  <a:buNone/>
                </a:pPr>
                <a:endParaRPr lang="en-US" altLang="zh-CN" sz="2800" dirty="0" smtClean="0"/>
              </a:p>
              <a:p>
                <a:pPr marL="342900" lvl="1" indent="0">
                  <a:buNone/>
                </a:pPr>
                <a:r>
                  <a:rPr lang="zh-CN" altLang="en-US" sz="2800" dirty="0" smtClean="0"/>
                  <a:t>上式可以写成：</a:t>
                </a:r>
                <a:endParaRPr lang="zh-CN" altLang="en-US" sz="2800" dirty="0"/>
              </a:p>
              <a:p>
                <a:pPr marL="342900" lvl="1" indent="0">
                  <a:buNone/>
                </a:pPr>
                <a:endParaRPr lang="en-US" altLang="zh-CN" sz="2800" dirty="0"/>
              </a:p>
              <a:p>
                <a:pPr lvl="1"/>
                <a:endParaRPr lang="en-US" altLang="zh-CN" sz="2800" dirty="0" smtClean="0"/>
              </a:p>
              <a:p>
                <a:pPr lvl="1"/>
                <a:endParaRPr lang="en-US" altLang="zh-CN" sz="2800" dirty="0"/>
              </a:p>
              <a:p>
                <a:pPr lvl="1"/>
                <a:endParaRPr lang="en-US" altLang="zh-CN" sz="2800" dirty="0" smtClean="0"/>
              </a:p>
              <a:p>
                <a:pPr lvl="1"/>
                <a:endParaRPr lang="en-US" altLang="zh-CN" sz="2800" dirty="0"/>
              </a:p>
              <a:p>
                <a:pPr lvl="1"/>
                <a:endParaRPr lang="en-US" altLang="zh-CN" sz="2800" dirty="0" smtClean="0"/>
              </a:p>
              <a:p>
                <a:pPr lvl="1"/>
                <a:endParaRPr lang="en-US" altLang="zh-CN" sz="2800" dirty="0"/>
              </a:p>
              <a:p>
                <a:pPr lvl="1"/>
                <a:endParaRPr lang="en-US" altLang="zh-CN" sz="2800" dirty="0" smtClean="0"/>
              </a:p>
              <a:p>
                <a:pPr lvl="1"/>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2251" y="867412"/>
                <a:ext cx="8890981" cy="5520328"/>
              </a:xfrm>
              <a:blipFill rotWithShape="0">
                <a:blip r:embed="rId3"/>
                <a:stretch>
                  <a:fillRect t="-18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12</a:t>
            </a:fld>
            <a:endParaRPr lang="zh-CN" altLang="en-US"/>
          </a:p>
        </p:txBody>
      </p:sp>
      <p:pic>
        <p:nvPicPr>
          <p:cNvPr id="14" name="内容占位符 6"/>
          <p:cNvPicPr>
            <a:picLocks noChangeAspect="1"/>
          </p:cNvPicPr>
          <p:nvPr/>
        </p:nvPicPr>
        <p:blipFill>
          <a:blip r:embed="rId4"/>
          <a:stretch>
            <a:fillRect/>
          </a:stretch>
        </p:blipFill>
        <p:spPr>
          <a:xfrm>
            <a:off x="535948" y="4634141"/>
            <a:ext cx="7635139" cy="1753599"/>
          </a:xfrm>
          <a:prstGeom prst="rect">
            <a:avLst/>
          </a:prstGeom>
        </p:spPr>
      </p:pic>
      <p:pic>
        <p:nvPicPr>
          <p:cNvPr id="15" name="图片 14"/>
          <p:cNvPicPr>
            <a:picLocks noChangeAspect="1"/>
          </p:cNvPicPr>
          <p:nvPr/>
        </p:nvPicPr>
        <p:blipFill>
          <a:blip r:embed="rId5"/>
          <a:stretch>
            <a:fillRect/>
          </a:stretch>
        </p:blipFill>
        <p:spPr>
          <a:xfrm>
            <a:off x="535948" y="1822025"/>
            <a:ext cx="8129179" cy="1106544"/>
          </a:xfrm>
          <a:prstGeom prst="rect">
            <a:avLst/>
          </a:prstGeom>
        </p:spPr>
      </p:pic>
    </p:spTree>
    <p:extLst>
      <p:ext uri="{BB962C8B-B14F-4D97-AF65-F5344CB8AC3E}">
        <p14:creationId xmlns:p14="http://schemas.microsoft.com/office/powerpoint/2010/main" val="418427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本章结构 </a:t>
            </a:r>
            <a:endParaRPr lang="en-CA" dirty="0"/>
          </a:p>
        </p:txBody>
      </p:sp>
      <p:sp>
        <p:nvSpPr>
          <p:cNvPr id="6" name="Slide Number Placeholder 3"/>
          <p:cNvSpPr txBox="1">
            <a:spLocks/>
          </p:cNvSpPr>
          <p:nvPr/>
        </p:nvSpPr>
        <p:spPr>
          <a:xfrm>
            <a:off x="6553200" y="6356350"/>
            <a:ext cx="2133600" cy="365125"/>
          </a:xfrm>
          <a:prstGeom prst="rect">
            <a:avLst/>
          </a:prstGeom>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eaLnBrk="1" hangingPunct="1"/>
            <a:fld id="{8DFCFFA0-C9F2-4A44-AE9C-56CD8E1EB6D2}" type="slidenum">
              <a:rPr lang="en-CA" altLang="zh-CN" sz="1200">
                <a:solidFill>
                  <a:srgbClr val="898989"/>
                </a:solidFill>
              </a:rPr>
              <a:pPr algn="r" eaLnBrk="1" hangingPunct="1"/>
              <a:t>13</a:t>
            </a:fld>
            <a:endParaRPr lang="en-CA" altLang="zh-CN" sz="1200">
              <a:solidFill>
                <a:srgbClr val="898989"/>
              </a:solidFill>
            </a:endParaRPr>
          </a:p>
        </p:txBody>
      </p:sp>
      <p:sp>
        <p:nvSpPr>
          <p:cNvPr id="8" name="Content Placeholder 7"/>
          <p:cNvSpPr>
            <a:spLocks noGrp="1"/>
          </p:cNvSpPr>
          <p:nvPr>
            <p:ph idx="1"/>
          </p:nvPr>
        </p:nvSpPr>
        <p:spPr>
          <a:xfrm>
            <a:off x="468313" y="1700213"/>
            <a:ext cx="8205787" cy="4114800"/>
          </a:xfrm>
        </p:spPr>
        <p:txBody>
          <a:bodyPr>
            <a:normAutofit/>
          </a:bodyPr>
          <a:lstStyle/>
          <a:p>
            <a:pPr>
              <a:defRPr/>
            </a:pPr>
            <a:r>
              <a:rPr lang="zh-CN" altLang="en-US" dirty="0" smtClean="0">
                <a:latin typeface="Times New Roman" panose="02020603050405020304" pitchFamily="18" charset="0"/>
                <a:cs typeface="Times New Roman" panose="02020603050405020304" pitchFamily="18" charset="0"/>
              </a:rPr>
              <a:t>拟合概率分布</a:t>
            </a:r>
            <a:r>
              <a:rPr lang="en-US" altLang="zh-CN" dirty="0" smtClean="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Fitting probability distributions)</a:t>
            </a:r>
          </a:p>
          <a:p>
            <a:pPr lvl="1">
              <a:defRPr/>
            </a:pPr>
            <a:r>
              <a:rPr lang="zh-CN" altLang="en-US" dirty="0" smtClean="0">
                <a:latin typeface="Times New Roman" panose="02020603050405020304" pitchFamily="18" charset="0"/>
                <a:cs typeface="Times New Roman" panose="02020603050405020304" pitchFamily="18" charset="0"/>
              </a:rPr>
              <a:t>最大似然（</a:t>
            </a:r>
            <a:r>
              <a:rPr lang="en-CA" dirty="0" smtClean="0">
                <a:latin typeface="Times New Roman" panose="02020603050405020304" pitchFamily="18" charset="0"/>
                <a:cs typeface="Times New Roman" panose="02020603050405020304" pitchFamily="18" charset="0"/>
              </a:rPr>
              <a:t>Maximum likelihood</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lvl="1">
              <a:defRPr/>
            </a:pPr>
            <a:r>
              <a:rPr lang="zh-CN" altLang="en-US" dirty="0" smtClean="0">
                <a:latin typeface="Times New Roman" panose="02020603050405020304" pitchFamily="18" charset="0"/>
                <a:cs typeface="Times New Roman" panose="02020603050405020304" pitchFamily="18" charset="0"/>
              </a:rPr>
              <a:t>最大后验（</a:t>
            </a:r>
            <a:r>
              <a:rPr lang="en-CA" dirty="0" smtClean="0">
                <a:latin typeface="Times New Roman" panose="02020603050405020304" pitchFamily="18" charset="0"/>
                <a:cs typeface="Times New Roman" panose="02020603050405020304" pitchFamily="18" charset="0"/>
              </a:rPr>
              <a:t>Maximum a posteriori</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lvl="1">
              <a:defRPr/>
            </a:pPr>
            <a:r>
              <a:rPr lang="zh-CN" altLang="en-US" dirty="0" smtClean="0">
                <a:latin typeface="Times New Roman" panose="02020603050405020304" pitchFamily="18" charset="0"/>
                <a:cs typeface="Times New Roman" panose="02020603050405020304" pitchFamily="18" charset="0"/>
              </a:rPr>
              <a:t>贝叶斯方法（</a:t>
            </a:r>
            <a:r>
              <a:rPr lang="en-CA" dirty="0" smtClean="0">
                <a:latin typeface="Times New Roman" panose="02020603050405020304" pitchFamily="18" charset="0"/>
                <a:cs typeface="Times New Roman" panose="02020603050405020304" pitchFamily="18" charset="0"/>
              </a:rPr>
              <a:t>Bayesian approach</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a:defRPr/>
            </a:pPr>
            <a:r>
              <a:rPr lang="zh-CN" altLang="en-US" dirty="0" smtClean="0">
                <a:solidFill>
                  <a:srgbClr val="FF0000"/>
                </a:solidFill>
              </a:rPr>
              <a:t>实例之一，正态分布</a:t>
            </a:r>
            <a:endParaRPr lang="en-CA" dirty="0" smtClean="0">
              <a:solidFill>
                <a:srgbClr val="FF0000"/>
              </a:solidFill>
            </a:endParaRPr>
          </a:p>
          <a:p>
            <a:pPr>
              <a:defRPr/>
            </a:pPr>
            <a:r>
              <a:rPr lang="zh-CN" altLang="en-US" dirty="0" smtClean="0"/>
              <a:t>实例之二，分类分布</a:t>
            </a:r>
            <a:endParaRPr lang="en-CA" dirty="0" smtClean="0"/>
          </a:p>
          <a:p>
            <a:pPr marL="0" indent="0">
              <a:buFontTx/>
              <a:buNone/>
              <a:defRPr/>
            </a:pPr>
            <a:endParaRPr lang="en-CA" dirty="0"/>
          </a:p>
        </p:txBody>
      </p:sp>
      <p:sp>
        <p:nvSpPr>
          <p:cNvPr id="3" name="日期占位符 2"/>
          <p:cNvSpPr>
            <a:spLocks noGrp="1"/>
          </p:cNvSpPr>
          <p:nvPr>
            <p:ph type="dt" sz="half" idx="10"/>
          </p:nvPr>
        </p:nvSpPr>
        <p:spPr/>
        <p:txBody>
          <a:bodyPr/>
          <a:lstStyle/>
          <a:p>
            <a:fld id="{EF220658-4A84-4B80-807B-64920D584EB3}"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13</a:t>
            </a:fld>
            <a:endParaRPr lang="zh-CN" altLang="en-US"/>
          </a:p>
        </p:txBody>
      </p:sp>
    </p:spTree>
    <p:extLst>
      <p:ext uri="{BB962C8B-B14F-4D97-AF65-F5344CB8AC3E}">
        <p14:creationId xmlns:p14="http://schemas.microsoft.com/office/powerpoint/2010/main" val="4222819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smtClean="0"/>
              <a:t> </a:t>
            </a:r>
            <a:r>
              <a:rPr lang="zh-CN" altLang="en-US" dirty="0" smtClean="0"/>
              <a:t>单变量正态分布例</a:t>
            </a:r>
            <a:endParaRPr lang="en-US" dirty="0"/>
          </a:p>
        </p:txBody>
      </p:sp>
      <p:sp>
        <p:nvSpPr>
          <p:cNvPr id="7171" name="TextBox 8"/>
          <p:cNvSpPr txBox="1">
            <a:spLocks noChangeArrowheads="1"/>
          </p:cNvSpPr>
          <p:nvPr/>
        </p:nvSpPr>
        <p:spPr bwMode="auto">
          <a:xfrm>
            <a:off x="804863" y="26273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简记为：</a:t>
            </a:r>
            <a:endParaRPr lang="en-US" altLang="zh-CN" sz="2400" dirty="0">
              <a:latin typeface="隶书" panose="02010509060101010101" pitchFamily="49" charset="-122"/>
              <a:ea typeface="隶书" panose="02010509060101010101" pitchFamily="49" charset="-122"/>
            </a:endParaRPr>
          </a:p>
        </p:txBody>
      </p:sp>
      <p:sp>
        <p:nvSpPr>
          <p:cNvPr id="7172" name="TextBox 9"/>
          <p:cNvSpPr txBox="1">
            <a:spLocks noChangeArrowheads="1"/>
          </p:cNvSpPr>
          <p:nvPr/>
        </p:nvSpPr>
        <p:spPr bwMode="auto">
          <a:xfrm>
            <a:off x="4506686" y="4429125"/>
            <a:ext cx="44944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单变量正态分布描述单个连续变量，</a:t>
            </a:r>
            <a:r>
              <a:rPr lang="en-US" altLang="zh-CN" sz="2800" dirty="0" smtClean="0">
                <a:latin typeface="隶书" panose="02010509060101010101" pitchFamily="49" charset="-122"/>
                <a:ea typeface="隶书" panose="02010509060101010101" pitchFamily="49" charset="-122"/>
              </a:rPr>
              <a:t>2</a:t>
            </a:r>
            <a:r>
              <a:rPr lang="zh-CN" altLang="en-US" sz="2800" dirty="0" smtClean="0">
                <a:latin typeface="隶书" panose="02010509060101010101" pitchFamily="49" charset="-122"/>
                <a:ea typeface="隶书" panose="02010509060101010101" pitchFamily="49" charset="-122"/>
              </a:rPr>
              <a:t>个参数</a:t>
            </a:r>
            <a:r>
              <a:rPr lang="en-US" altLang="zh-CN" sz="2800" dirty="0" smtClean="0">
                <a:latin typeface="隶书" panose="02010509060101010101" pitchFamily="49" charset="-122"/>
                <a:ea typeface="隶书" panose="02010509060101010101" pitchFamily="49" charset="-122"/>
              </a:rPr>
              <a:t>:</a:t>
            </a:r>
            <a:r>
              <a:rPr lang="en-GB" altLang="zh-CN" sz="2800" dirty="0" smtClean="0">
                <a:latin typeface="隶书" panose="02010509060101010101" pitchFamily="49" charset="-122"/>
                <a:ea typeface="隶书" panose="02010509060101010101" pitchFamily="49" charset="-122"/>
              </a:rPr>
              <a:t> </a:t>
            </a:r>
            <a:r>
              <a:rPr lang="en-GB" altLang="zh-CN" sz="2800" dirty="0">
                <a:latin typeface="Symbol" panose="05050102010706020507" pitchFamily="18" charset="2"/>
              </a:rPr>
              <a:t>m</a:t>
            </a:r>
            <a:r>
              <a:rPr lang="en-GB" altLang="zh-CN" sz="2800" dirty="0"/>
              <a:t> </a:t>
            </a:r>
            <a:r>
              <a:rPr lang="en-GB" altLang="zh-CN" sz="2800" dirty="0" smtClean="0"/>
              <a:t>,  </a:t>
            </a:r>
            <a:r>
              <a:rPr lang="en-GB" altLang="zh-CN" sz="2800" dirty="0">
                <a:latin typeface="Symbol" panose="05050102010706020507" pitchFamily="18" charset="2"/>
              </a:rPr>
              <a:t>s</a:t>
            </a:r>
            <a:r>
              <a:rPr lang="en-GB" altLang="zh-CN" sz="2800" baseline="30000" dirty="0"/>
              <a:t>2</a:t>
            </a:r>
            <a:r>
              <a:rPr lang="en-GB" altLang="zh-CN" sz="2800" dirty="0"/>
              <a:t>&gt;0</a:t>
            </a:r>
            <a:endParaRPr lang="en-US" altLang="zh-CN" sz="2800" dirty="0"/>
          </a:p>
        </p:txBody>
      </p:sp>
      <p:pic>
        <p:nvPicPr>
          <p:cNvPr id="7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3860800"/>
            <a:ext cx="3763962"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6375" y="1484313"/>
            <a:ext cx="6350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3213" y="3124200"/>
            <a:ext cx="3457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8DF1639B-9186-4CB3-B4E0-6D7B381D5F81}"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14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4DC919-217A-49A5-8FCE-0C5CAB2957A4}"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15</a:t>
            </a:fld>
            <a:endParaRPr lang="zh-CN" altLang="en-US"/>
          </a:p>
        </p:txBody>
      </p:sp>
      <p:sp>
        <p:nvSpPr>
          <p:cNvPr id="5" name="Title 1"/>
          <p:cNvSpPr txBox="1">
            <a:spLocks/>
          </p:cNvSpPr>
          <p:nvPr/>
        </p:nvSpPr>
        <p:spPr>
          <a:xfrm>
            <a:off x="383856" y="692182"/>
            <a:ext cx="7886700" cy="574153"/>
          </a:xfrm>
          <a:prstGeom prst="rect">
            <a:avLst/>
          </a:prstGeom>
        </p:spPr>
        <p:txBody>
          <a:bodyPr>
            <a:noAutofit/>
          </a:bodyPr>
          <a:lstStyle>
            <a:lvl1pPr algn="l" defTabSz="685800" rtl="0" eaLnBrk="1" latinLnBrk="0" hangingPunct="1">
              <a:lnSpc>
                <a:spcPct val="90000"/>
              </a:lnSpc>
              <a:spcBef>
                <a:spcPct val="0"/>
              </a:spcBef>
              <a:buNone/>
              <a:defRPr sz="4000" kern="1200">
                <a:solidFill>
                  <a:schemeClr val="tx1"/>
                </a:solidFill>
                <a:latin typeface="隶书" panose="02010509060101010101" pitchFamily="49" charset="-122"/>
                <a:ea typeface="隶书" panose="02010509060101010101" pitchFamily="49" charset="-122"/>
                <a:cs typeface="+mj-cs"/>
              </a:defRPr>
            </a:lvl1pPr>
          </a:lstStyle>
          <a:p>
            <a:pPr>
              <a:defRPr/>
            </a:pPr>
            <a:r>
              <a:rPr lang="zh-CN" altLang="en-US" sz="3200" dirty="0" smtClean="0">
                <a:solidFill>
                  <a:srgbClr val="FF0000"/>
                </a:solidFill>
              </a:rPr>
              <a:t>正态逆伽马分布</a:t>
            </a:r>
            <a:endParaRPr lang="en-US" sz="3200" dirty="0">
              <a:solidFill>
                <a:srgbClr val="FF0000"/>
              </a:solidFill>
            </a:endParaRPr>
          </a:p>
        </p:txBody>
      </p:sp>
      <p:sp>
        <p:nvSpPr>
          <p:cNvPr id="6" name="Rectangle 3"/>
          <p:cNvSpPr>
            <a:spLocks noChangeArrowheads="1"/>
          </p:cNvSpPr>
          <p:nvPr/>
        </p:nvSpPr>
        <p:spPr bwMode="auto">
          <a:xfrm>
            <a:off x="221722" y="1300518"/>
            <a:ext cx="53578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GB" altLang="zh-CN" sz="2800" dirty="0" smtClean="0">
                <a:latin typeface="隶书" panose="02010509060101010101" pitchFamily="49" charset="-122"/>
                <a:ea typeface="隶书" panose="02010509060101010101" pitchFamily="49" charset="-122"/>
              </a:rPr>
              <a:t>2</a:t>
            </a:r>
            <a:r>
              <a:rPr lang="zh-CN" altLang="en-US" sz="2800" dirty="0" smtClean="0">
                <a:latin typeface="隶书" panose="02010509060101010101" pitchFamily="49" charset="-122"/>
                <a:ea typeface="隶书" panose="02010509060101010101" pitchFamily="49" charset="-122"/>
              </a:rPr>
              <a:t>个随机变量 </a:t>
            </a:r>
            <a:r>
              <a:rPr lang="en-GB" altLang="zh-CN" sz="2800" dirty="0" smtClean="0">
                <a:latin typeface="Symbol" pitchFamily="18" charset="2"/>
              </a:rPr>
              <a:t>m</a:t>
            </a:r>
            <a:r>
              <a:rPr lang="zh-CN" altLang="en-US" sz="2800" dirty="0" smtClean="0">
                <a:latin typeface="Symbol" pitchFamily="18" charset="2"/>
              </a:rPr>
              <a:t>，</a:t>
            </a:r>
            <a:r>
              <a:rPr lang="en-GB" altLang="zh-CN" sz="2800" dirty="0" smtClean="0"/>
              <a:t>  </a:t>
            </a:r>
            <a:r>
              <a:rPr lang="en-GB" altLang="zh-CN" sz="2800" dirty="0">
                <a:latin typeface="Symbol" pitchFamily="18" charset="2"/>
              </a:rPr>
              <a:t>s</a:t>
            </a:r>
            <a:r>
              <a:rPr lang="en-GB" altLang="zh-CN" sz="2800" baseline="30000" dirty="0"/>
              <a:t>2</a:t>
            </a:r>
            <a:r>
              <a:rPr lang="en-GB" altLang="zh-CN" sz="2800" dirty="0"/>
              <a:t>&gt;0</a:t>
            </a:r>
            <a:endParaRPr lang="en-US" altLang="zh-CN" sz="2800" dirty="0">
              <a:latin typeface="隶书" panose="02010509060101010101" pitchFamily="49" charset="-122"/>
              <a:ea typeface="隶书" panose="02010509060101010101" pitchFamily="49" charset="-122"/>
            </a:endParaRPr>
          </a:p>
        </p:txBody>
      </p:sp>
      <p:sp>
        <p:nvSpPr>
          <p:cNvPr id="7" name="Rectangle 6"/>
          <p:cNvSpPr>
            <a:spLocks noChangeArrowheads="1"/>
          </p:cNvSpPr>
          <p:nvPr/>
        </p:nvSpPr>
        <p:spPr bwMode="auto">
          <a:xfrm>
            <a:off x="703263" y="2958767"/>
            <a:ext cx="155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latin typeface="隶书" panose="02010509060101010101" pitchFamily="49" charset="-122"/>
                <a:ea typeface="隶书" panose="02010509060101010101" pitchFamily="49" charset="-122"/>
              </a:rPr>
              <a:t>简记为：</a:t>
            </a:r>
            <a:endParaRPr lang="en-US" altLang="zh-CN" sz="2400" dirty="0">
              <a:latin typeface="隶书" panose="02010509060101010101" pitchFamily="49" charset="-122"/>
              <a:ea typeface="隶书" panose="02010509060101010101" pitchFamily="49" charset="-122"/>
            </a:endParaRPr>
          </a:p>
        </p:txBody>
      </p:sp>
      <p:sp>
        <p:nvSpPr>
          <p:cNvPr id="8" name="TextBox 7"/>
          <p:cNvSpPr txBox="1">
            <a:spLocks noChangeArrowheads="1"/>
          </p:cNvSpPr>
          <p:nvPr/>
        </p:nvSpPr>
        <p:spPr bwMode="auto">
          <a:xfrm>
            <a:off x="501298" y="3720357"/>
            <a:ext cx="38234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GB" altLang="zh-CN" sz="2800" dirty="0" smtClean="0">
                <a:latin typeface="隶书" panose="02010509060101010101" pitchFamily="49" charset="-122"/>
                <a:ea typeface="隶书" panose="02010509060101010101" pitchFamily="49" charset="-122"/>
              </a:rPr>
              <a:t>4</a:t>
            </a:r>
            <a:r>
              <a:rPr lang="zh-CN" altLang="en-US" sz="2800" dirty="0" smtClean="0">
                <a:latin typeface="隶书" panose="02010509060101010101" pitchFamily="49" charset="-122"/>
                <a:ea typeface="隶书" panose="02010509060101010101" pitchFamily="49" charset="-122"/>
              </a:rPr>
              <a:t>个参数</a:t>
            </a:r>
            <a:r>
              <a:rPr lang="en-GB" altLang="zh-CN" sz="2800" dirty="0" smtClean="0">
                <a:latin typeface="隶书" panose="02010509060101010101" pitchFamily="49" charset="-122"/>
                <a:ea typeface="隶书" panose="02010509060101010101" pitchFamily="49" charset="-122"/>
              </a:rPr>
              <a:t> </a:t>
            </a:r>
            <a:r>
              <a:rPr lang="en-GB" altLang="zh-CN" sz="2800" dirty="0">
                <a:latin typeface="Symbol" panose="05050102010706020507" pitchFamily="18" charset="2"/>
              </a:rPr>
              <a:t>a, b, g &gt; 0 </a:t>
            </a:r>
            <a:r>
              <a:rPr lang="zh-CN" altLang="en-US" sz="2800" dirty="0" smtClean="0">
                <a:latin typeface="Symbol" panose="05050102010706020507" pitchFamily="18" charset="2"/>
              </a:rPr>
              <a:t>，</a:t>
            </a:r>
            <a:r>
              <a:rPr lang="en-GB" altLang="zh-CN" sz="2800" dirty="0" smtClean="0">
                <a:latin typeface="Symbol" panose="05050102010706020507" pitchFamily="18" charset="2"/>
              </a:rPr>
              <a:t>d</a:t>
            </a:r>
            <a:r>
              <a:rPr lang="en-GB" altLang="zh-CN" sz="2800" dirty="0">
                <a:latin typeface="Symbol" panose="05050102010706020507" pitchFamily="18" charset="2"/>
              </a:rPr>
              <a:t>.</a:t>
            </a:r>
            <a:endParaRPr lang="en-US" altLang="zh-CN" sz="2800" dirty="0">
              <a:latin typeface="Symbol" panose="05050102010706020507" pitchFamily="18" charset="2"/>
            </a:endParaRPr>
          </a:p>
        </p:txBody>
      </p:sp>
      <p:sp>
        <p:nvSpPr>
          <p:cNvPr id="9" name="Slide Number Placeholder 3"/>
          <p:cNvSpPr txBox="1">
            <a:spLocks/>
          </p:cNvSpPr>
          <p:nvPr/>
        </p:nvSpPr>
        <p:spPr>
          <a:xfrm>
            <a:off x="6553200" y="6356350"/>
            <a:ext cx="2133600" cy="365125"/>
          </a:xfrm>
          <a:prstGeom prst="rect">
            <a:avLst/>
          </a:prstGeom>
          <a:noFill/>
        </p:spPr>
        <p:txBody>
          <a:bodyPr vert="horz" lIns="91440" tIns="45720" rIns="91440" bIns="45720" rtlCol="0" anchor="ctr"/>
          <a:lstStyle>
            <a:defPPr>
              <a:defRPr lang="zh-CN"/>
            </a:defPPr>
            <a:lvl1pPr marL="0" algn="r" defTabSz="914400" rtl="0" eaLnBrk="0" latinLnBrk="0" hangingPunct="0">
              <a:defRPr sz="900" kern="1200">
                <a:solidFill>
                  <a:schemeClr val="tx1"/>
                </a:solidFill>
                <a:latin typeface="Times New Roman" panose="02020603050405020304" pitchFamily="18"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9pPr>
          </a:lstStyle>
          <a:p>
            <a:fld id="{2A5BE9DF-C642-45CE-BB6F-651221119CFB}" type="slidenum">
              <a:rPr lang="en-CA" altLang="zh-CN" smtClean="0"/>
              <a:pPr/>
              <a:t>15</a:t>
            </a:fld>
            <a:endParaRPr lang="en-CA" altLang="zh-CN"/>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21" y="1773156"/>
            <a:ext cx="8425379"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3027029"/>
            <a:ext cx="56959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0"/>
          <p:cNvSpPr/>
          <p:nvPr/>
        </p:nvSpPr>
        <p:spPr>
          <a:xfrm>
            <a:off x="2357438" y="2906515"/>
            <a:ext cx="5857875" cy="642937"/>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3" y="4227178"/>
            <a:ext cx="761365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110073" y="-32795"/>
            <a:ext cx="4288353" cy="707886"/>
          </a:xfrm>
          <a:prstGeom prst="rect">
            <a:avLst/>
          </a:prstGeom>
        </p:spPr>
        <p:txBody>
          <a:bodyPr wrap="none">
            <a:spAutoFit/>
          </a:bodyPr>
          <a:lstStyle/>
          <a:p>
            <a:r>
              <a:rPr lang="zh-CN" altLang="en-US" sz="4000" dirty="0">
                <a:solidFill>
                  <a:prstClr val="black"/>
                </a:solidFill>
                <a:latin typeface="隶书" panose="02010509060101010101" pitchFamily="49" charset="-122"/>
                <a:ea typeface="隶书" panose="02010509060101010101" pitchFamily="49" charset="-122"/>
                <a:cs typeface="+mj-cs"/>
              </a:rPr>
              <a:t>单变量正态分布例</a:t>
            </a:r>
            <a:endParaRPr lang="zh-CN" altLang="en-US" dirty="0"/>
          </a:p>
        </p:txBody>
      </p:sp>
    </p:spTree>
    <p:extLst>
      <p:ext uri="{BB962C8B-B14F-4D97-AF65-F5344CB8AC3E}">
        <p14:creationId xmlns:p14="http://schemas.microsoft.com/office/powerpoint/2010/main" val="1738149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a:t>单变量正态分布</a:t>
            </a:r>
            <a:r>
              <a:rPr lang="zh-CN" altLang="en-US" dirty="0" smtClean="0"/>
              <a:t>例</a:t>
            </a:r>
            <a:endParaRPr lang="en-GB" dirty="0"/>
          </a:p>
        </p:txBody>
      </p:sp>
      <p:sp>
        <p:nvSpPr>
          <p:cNvPr id="3" name="Content Placeholder 2"/>
          <p:cNvSpPr>
            <a:spLocks noGrp="1"/>
          </p:cNvSpPr>
          <p:nvPr>
            <p:ph idx="1"/>
          </p:nvPr>
        </p:nvSpPr>
        <p:spPr/>
        <p:txBody>
          <a:bodyPr/>
          <a:lstStyle/>
          <a:p>
            <a:pPr>
              <a:defRPr/>
            </a:pPr>
            <a:r>
              <a:rPr lang="zh-CN" altLang="en-US" dirty="0" smtClean="0"/>
              <a:t>对同一问题使用三种不同方法：</a:t>
            </a:r>
            <a:endParaRPr lang="en-US" altLang="zh-CN" dirty="0" smtClean="0"/>
          </a:p>
          <a:p>
            <a:pPr lvl="1">
              <a:defRPr/>
            </a:pPr>
            <a:r>
              <a:rPr lang="en-US" b="1" dirty="0" smtClean="0"/>
              <a:t>ML</a:t>
            </a:r>
            <a:r>
              <a:rPr lang="en-US" dirty="0" smtClean="0"/>
              <a:t> </a:t>
            </a:r>
            <a:r>
              <a:rPr lang="zh-CN" altLang="en-US" dirty="0" smtClean="0"/>
              <a:t>参数学习</a:t>
            </a:r>
            <a:endParaRPr lang="en-US" dirty="0" smtClean="0"/>
          </a:p>
          <a:p>
            <a:pPr lvl="1">
              <a:defRPr/>
            </a:pPr>
            <a:r>
              <a:rPr lang="en-US" b="1" dirty="0" smtClean="0"/>
              <a:t>MAP</a:t>
            </a:r>
            <a:r>
              <a:rPr lang="en-US" dirty="0" smtClean="0"/>
              <a:t> </a:t>
            </a:r>
            <a:r>
              <a:rPr lang="zh-CN" altLang="en-US" dirty="0" smtClean="0"/>
              <a:t>参数学习</a:t>
            </a:r>
            <a:endParaRPr lang="en-US" dirty="0" smtClean="0"/>
          </a:p>
          <a:p>
            <a:pPr lvl="1">
              <a:defRPr/>
            </a:pPr>
            <a:r>
              <a:rPr lang="zh-CN" altLang="en-US" dirty="0" smtClean="0"/>
              <a:t>参数</a:t>
            </a:r>
            <a:r>
              <a:rPr lang="zh-CN" altLang="en-US" b="1" dirty="0" smtClean="0"/>
              <a:t>分布贝叶斯学习</a:t>
            </a:r>
            <a:endParaRPr lang="en-US" dirty="0" smtClean="0"/>
          </a:p>
          <a:p>
            <a:pPr>
              <a:defRPr/>
            </a:pPr>
            <a:r>
              <a:rPr lang="zh-CN" altLang="en-US" dirty="0" smtClean="0"/>
              <a:t>是否会得到相同的结果？</a:t>
            </a:r>
            <a:endParaRPr lang="en-GB" dirty="0"/>
          </a:p>
        </p:txBody>
      </p:sp>
      <p:sp>
        <p:nvSpPr>
          <p:cNvPr id="4" name="日期占位符 3"/>
          <p:cNvSpPr>
            <a:spLocks noGrp="1"/>
          </p:cNvSpPr>
          <p:nvPr>
            <p:ph type="dt" sz="half" idx="10"/>
          </p:nvPr>
        </p:nvSpPr>
        <p:spPr/>
        <p:txBody>
          <a:bodyPr/>
          <a:lstStyle/>
          <a:p>
            <a:fld id="{BA9C9BD2-5C53-4354-86BE-D882C77DFD2D}"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16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544513" y="4857750"/>
            <a:ext cx="84201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隶书" panose="02010509060101010101" pitchFamily="49" charset="-122"/>
                <a:ea typeface="隶书" panose="02010509060101010101" pitchFamily="49" charset="-122"/>
              </a:rPr>
              <a:t>密度预测（</a:t>
            </a:r>
            <a:r>
              <a:rPr lang="en-CA" altLang="zh-CN" sz="2800" b="1" dirty="0">
                <a:latin typeface="隶书" panose="02010509060101010101" pitchFamily="49" charset="-122"/>
                <a:ea typeface="隶书" panose="02010509060101010101" pitchFamily="49" charset="-122"/>
              </a:rPr>
              <a:t>Predictive Density</a:t>
            </a:r>
            <a:r>
              <a:rPr lang="zh-CN" altLang="en-US" sz="2800" b="1" dirty="0">
                <a:latin typeface="隶书" panose="02010509060101010101" pitchFamily="49" charset="-122"/>
                <a:ea typeface="隶书" panose="02010509060101010101" pitchFamily="49" charset="-122"/>
              </a:rPr>
              <a:t>）</a:t>
            </a:r>
            <a:r>
              <a:rPr lang="en-CA" altLang="zh-CN" sz="2800" b="1" dirty="0">
                <a:latin typeface="隶书" panose="02010509060101010101" pitchFamily="49" charset="-122"/>
                <a:ea typeface="隶书" panose="02010509060101010101" pitchFamily="49" charset="-122"/>
              </a:rPr>
              <a:t>:</a:t>
            </a:r>
          </a:p>
          <a:p>
            <a:pPr eaLnBrk="1" hangingPunct="1"/>
            <a:r>
              <a:rPr lang="zh-CN" altLang="en-US" sz="2800" dirty="0">
                <a:latin typeface="隶书" panose="02010509060101010101" pitchFamily="49" charset="-122"/>
                <a:ea typeface="隶书" panose="02010509060101010101" pitchFamily="49" charset="-122"/>
              </a:rPr>
              <a:t>用此组参数下的概率分布计算新</a:t>
            </a:r>
            <a:r>
              <a:rPr lang="zh-CN" altLang="en-US" sz="2800" dirty="0" smtClean="0">
                <a:latin typeface="隶书" panose="02010509060101010101" pitchFamily="49" charset="-122"/>
                <a:ea typeface="隶书" panose="02010509060101010101" pitchFamily="49" charset="-122"/>
              </a:rPr>
              <a:t>数据  的</a:t>
            </a:r>
            <a:r>
              <a:rPr lang="zh-CN" altLang="en-US" sz="2800" dirty="0">
                <a:latin typeface="隶书" panose="02010509060101010101" pitchFamily="49" charset="-122"/>
                <a:ea typeface="隶书" panose="02010509060101010101" pitchFamily="49" charset="-122"/>
              </a:rPr>
              <a:t>概率密度</a:t>
            </a:r>
            <a:endParaRPr lang="en-US" altLang="zh-CN" sz="2800" dirty="0">
              <a:latin typeface="隶书" panose="02010509060101010101" pitchFamily="49" charset="-122"/>
              <a:ea typeface="隶书" panose="02010509060101010101" pitchFamily="49" charset="-122"/>
            </a:endParaRPr>
          </a:p>
        </p:txBody>
      </p:sp>
      <p:sp>
        <p:nvSpPr>
          <p:cNvPr id="10243" name="TextBox 4"/>
          <p:cNvSpPr txBox="1">
            <a:spLocks noChangeArrowheads="1"/>
          </p:cNvSpPr>
          <p:nvPr/>
        </p:nvSpPr>
        <p:spPr bwMode="auto">
          <a:xfrm>
            <a:off x="539750" y="1196975"/>
            <a:ext cx="84248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隶书" panose="02010509060101010101" pitchFamily="49" charset="-122"/>
                <a:ea typeface="隶书" panose="02010509060101010101" pitchFamily="49" charset="-122"/>
              </a:rPr>
              <a:t>拟合</a:t>
            </a:r>
            <a:r>
              <a:rPr lang="en-CA"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如名所述，寻找一组参数，使得数据               发生的可能性最大。</a:t>
            </a:r>
            <a:endParaRPr lang="en-CA" altLang="zh-CN" sz="2800" dirty="0">
              <a:latin typeface="隶书" panose="02010509060101010101" pitchFamily="49" charset="-122"/>
              <a:ea typeface="隶书" panose="02010509060101010101" pitchFamily="49" charset="-122"/>
            </a:endParaRPr>
          </a:p>
        </p:txBody>
      </p:sp>
      <p:sp>
        <p:nvSpPr>
          <p:cNvPr id="2" name="Title 1"/>
          <p:cNvSpPr>
            <a:spLocks noGrp="1"/>
          </p:cNvSpPr>
          <p:nvPr>
            <p:ph type="title"/>
          </p:nvPr>
        </p:nvSpPr>
        <p:spPr>
          <a:xfrm>
            <a:off x="107950" y="293915"/>
            <a:ext cx="8964613" cy="968375"/>
          </a:xfrm>
        </p:spPr>
        <p:txBody>
          <a:bodyPr/>
          <a:lstStyle/>
          <a:p>
            <a:pPr>
              <a:defRPr/>
            </a:pPr>
            <a:r>
              <a:rPr lang="en-CA" sz="3600" b="1" dirty="0" smtClean="0"/>
              <a:t>1</a:t>
            </a:r>
            <a:r>
              <a:rPr lang="en-US" altLang="zh-CN" sz="3600" b="1" dirty="0" smtClean="0"/>
              <a:t>. </a:t>
            </a:r>
            <a:r>
              <a:rPr lang="zh-CN" altLang="en-US" sz="3600" b="1" dirty="0" smtClean="0"/>
              <a:t>最大似然方法（</a:t>
            </a:r>
            <a:r>
              <a:rPr lang="en-CA" altLang="zh-CN" sz="3600" b="1" dirty="0" smtClean="0"/>
              <a:t> Maximum Likelihood </a:t>
            </a:r>
            <a:r>
              <a:rPr lang="zh-CN" altLang="en-US" sz="3600" b="1" dirty="0" smtClean="0"/>
              <a:t>）</a:t>
            </a:r>
            <a:endParaRPr lang="en-CA" sz="3600" b="1" dirty="0"/>
          </a:p>
        </p:txBody>
      </p:sp>
      <p:pic>
        <p:nvPicPr>
          <p:cNvPr id="10245" name="Picture 2"/>
          <p:cNvPicPr>
            <a:picLocks noChangeAspect="1" noChangeArrowheads="1"/>
          </p:cNvPicPr>
          <p:nvPr/>
        </p:nvPicPr>
        <p:blipFill>
          <a:blip r:embed="rId3">
            <a:extLst>
              <a:ext uri="{28A0092B-C50C-407E-A947-70E740481C1C}">
                <a14:useLocalDpi xmlns:a14="http://schemas.microsoft.com/office/drawing/2010/main" val="0"/>
              </a:ext>
            </a:extLst>
          </a:blip>
          <a:srcRect l="35323" t="39026" r="55191" b="33800"/>
          <a:stretch>
            <a:fillRect/>
          </a:stretch>
        </p:blipFill>
        <p:spPr bwMode="auto">
          <a:xfrm>
            <a:off x="7606482" y="1379343"/>
            <a:ext cx="9366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806" y="5801420"/>
            <a:ext cx="11620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l="41895" r="31883"/>
          <a:stretch>
            <a:fillRect/>
          </a:stretch>
        </p:blipFill>
        <p:spPr bwMode="auto">
          <a:xfrm>
            <a:off x="6341020" y="5360095"/>
            <a:ext cx="304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2071688"/>
            <a:ext cx="44196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538163" y="4130675"/>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假设数据是独立的</a:t>
            </a:r>
            <a:r>
              <a:rPr lang="en-CA" altLang="zh-CN" sz="2800" dirty="0">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故可以用乘积的形式</a:t>
            </a:r>
            <a:r>
              <a:rPr lang="en-CA" altLang="zh-CN" sz="2800" dirty="0">
                <a:latin typeface="隶书" panose="02010509060101010101" pitchFamily="49" charset="-122"/>
                <a:ea typeface="隶书" panose="02010509060101010101" pitchFamily="49" charset="-122"/>
              </a:rPr>
              <a:t>)</a:t>
            </a:r>
          </a:p>
        </p:txBody>
      </p:sp>
      <p:sp>
        <p:nvSpPr>
          <p:cNvPr id="3" name="日期占位符 2"/>
          <p:cNvSpPr>
            <a:spLocks noGrp="1"/>
          </p:cNvSpPr>
          <p:nvPr>
            <p:ph type="dt" sz="half" idx="10"/>
          </p:nvPr>
        </p:nvSpPr>
        <p:spPr/>
        <p:txBody>
          <a:bodyPr/>
          <a:lstStyle/>
          <a:p>
            <a:fld id="{6B2F59E9-CCF3-4FE9-B46C-FDDD9327187F}"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17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323850" y="1162411"/>
            <a:ext cx="86407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隶书" panose="02010509060101010101" pitchFamily="49" charset="-122"/>
                <a:ea typeface="隶书" panose="02010509060101010101" pitchFamily="49" charset="-122"/>
              </a:rPr>
              <a:t>拟合</a:t>
            </a:r>
            <a:r>
              <a:rPr lang="en-CA"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如名所述，寻找一组参数，使得数据               发生的可能性最大。</a:t>
            </a:r>
            <a:endParaRPr lang="en-CA" altLang="zh-CN" sz="2800" dirty="0">
              <a:latin typeface="隶书" panose="02010509060101010101" pitchFamily="49" charset="-122"/>
              <a:ea typeface="隶书" panose="02010509060101010101" pitchFamily="49" charset="-122"/>
            </a:endParaRPr>
          </a:p>
        </p:txBody>
      </p:sp>
      <p:sp>
        <p:nvSpPr>
          <p:cNvPr id="2" name="Title 1"/>
          <p:cNvSpPr>
            <a:spLocks noGrp="1"/>
          </p:cNvSpPr>
          <p:nvPr>
            <p:ph type="title"/>
          </p:nvPr>
        </p:nvSpPr>
        <p:spPr>
          <a:xfrm>
            <a:off x="323850" y="269591"/>
            <a:ext cx="8191500" cy="722957"/>
          </a:xfrm>
        </p:spPr>
        <p:txBody>
          <a:bodyPr>
            <a:normAutofit/>
          </a:bodyPr>
          <a:lstStyle/>
          <a:p>
            <a:pPr>
              <a:defRPr/>
            </a:pPr>
            <a:r>
              <a:rPr lang="zh-CN" altLang="en-US" dirty="0" smtClean="0"/>
              <a:t>正态分布拟合</a:t>
            </a:r>
            <a:r>
              <a:rPr lang="en-CA" dirty="0" smtClean="0"/>
              <a:t>: ML</a:t>
            </a:r>
            <a:endParaRPr lang="en-CA" dirty="0"/>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l="35323" t="39026" r="55191" b="33800"/>
          <a:stretch>
            <a:fillRect/>
          </a:stretch>
        </p:blipFill>
        <p:spPr bwMode="auto">
          <a:xfrm>
            <a:off x="7482070" y="1326087"/>
            <a:ext cx="7762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58" y="4883465"/>
            <a:ext cx="755173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048236"/>
            <a:ext cx="4640263"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534988" y="4251643"/>
            <a:ext cx="35798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由其</a:t>
            </a:r>
            <a:r>
              <a:rPr lang="en-US" altLang="zh-CN" sz="2800" dirty="0" smtClean="0">
                <a:latin typeface="隶书" panose="02010509060101010101" pitchFamily="49" charset="-122"/>
                <a:ea typeface="隶书" panose="02010509060101010101" pitchFamily="49" charset="-122"/>
              </a:rPr>
              <a:t>pdf</a:t>
            </a:r>
            <a:r>
              <a:rPr lang="zh-CN" altLang="en-US" sz="2800" dirty="0" smtClean="0">
                <a:latin typeface="隶书" panose="02010509060101010101" pitchFamily="49" charset="-122"/>
                <a:ea typeface="隶书" panose="02010509060101010101" pitchFamily="49" charset="-122"/>
              </a:rPr>
              <a:t>给定的似然</a:t>
            </a:r>
            <a:endParaRPr lang="en-CA" altLang="zh-CN" sz="2800" dirty="0">
              <a:latin typeface="隶书" panose="02010509060101010101" pitchFamily="49" charset="-122"/>
              <a:ea typeface="隶书" panose="02010509060101010101" pitchFamily="49" charset="-122"/>
            </a:endParaRPr>
          </a:p>
        </p:txBody>
      </p:sp>
      <p:sp>
        <p:nvSpPr>
          <p:cNvPr id="3" name="日期占位符 2"/>
          <p:cNvSpPr>
            <a:spLocks noGrp="1"/>
          </p:cNvSpPr>
          <p:nvPr>
            <p:ph type="dt" sz="half" idx="10"/>
          </p:nvPr>
        </p:nvSpPr>
        <p:spPr/>
        <p:txBody>
          <a:bodyPr/>
          <a:lstStyle/>
          <a:p>
            <a:fld id="{01883BB3-1B99-4B52-88C3-D4487BF3C5B0}"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18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0"/>
            <a:ext cx="8229600" cy="1143000"/>
          </a:xfrm>
          <a:prstGeom prst="rect">
            <a:avLst/>
          </a:prstGeom>
        </p:spPr>
        <p:txBody>
          <a:bodyPr anchor="ctr">
            <a:normAutofit/>
          </a:bodyPr>
          <a:lstStyle/>
          <a:p>
            <a:pP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CA" altLang="zh-CN" sz="4000" dirty="0">
                <a:solidFill>
                  <a:prstClr val="black"/>
                </a:solidFill>
                <a:latin typeface="隶书" panose="02010509060101010101" pitchFamily="49" charset="-122"/>
                <a:ea typeface="隶书" panose="02010509060101010101" pitchFamily="49" charset="-122"/>
                <a:cs typeface="+mj-cs"/>
              </a:rPr>
              <a:t>: </a:t>
            </a:r>
            <a:r>
              <a:rPr lang="en-CA" sz="4400" b="1" dirty="0" smtClean="0">
                <a:latin typeface="+mj-lt"/>
                <a:ea typeface="+mj-ea"/>
                <a:cs typeface="+mj-cs"/>
              </a:rPr>
              <a:t>ML</a:t>
            </a:r>
            <a:endParaRPr lang="en-CA" sz="4400" b="1" dirty="0">
              <a:latin typeface="+mj-lt"/>
              <a:ea typeface="+mj-ea"/>
              <a:cs typeface="+mj-cs"/>
            </a:endParaRPr>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824088"/>
            <a:ext cx="7760093" cy="32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25" y="4049713"/>
            <a:ext cx="8764588"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E1818B7A-250F-4E5A-841E-193B36D00713}"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19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概率模型拟合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3800" dirty="0" smtClean="0"/>
                  <a:t>对数据</a:t>
                </a:r>
                <a14:m>
                  <m:oMath xmlns:m="http://schemas.openxmlformats.org/officeDocument/2006/math">
                    <m:sSubSup>
                      <m:sSubSupPr>
                        <m:ctrlPr>
                          <a:rPr lang="en-US" altLang="zh-CN" sz="3800" i="1">
                            <a:solidFill>
                              <a:prstClr val="black"/>
                            </a:solidFill>
                            <a:latin typeface="Cambria Math" panose="02040503050406030204" pitchFamily="18" charset="0"/>
                          </a:rPr>
                        </m:ctrlPr>
                      </m:sSubSupPr>
                      <m:e>
                        <m:r>
                          <a:rPr lang="en-US" altLang="zh-CN" sz="3800" i="1">
                            <a:solidFill>
                              <a:prstClr val="black"/>
                            </a:solidFill>
                            <a:latin typeface="Cambria Math"/>
                          </a:rPr>
                          <m:t>{</m:t>
                        </m:r>
                        <m:r>
                          <a:rPr lang="en-US" altLang="zh-CN" sz="3800" i="1">
                            <a:solidFill>
                              <a:prstClr val="black"/>
                            </a:solidFill>
                            <a:latin typeface="Cambria Math"/>
                          </a:rPr>
                          <m:t>𝑥𝑖</m:t>
                        </m:r>
                        <m:r>
                          <a:rPr lang="en-US" altLang="zh-CN" sz="3800" i="1">
                            <a:solidFill>
                              <a:prstClr val="black"/>
                            </a:solidFill>
                            <a:latin typeface="Cambria Math"/>
                          </a:rPr>
                          <m:t>}</m:t>
                        </m:r>
                      </m:e>
                      <m:sub>
                        <m:r>
                          <a:rPr lang="en-US" altLang="zh-CN" sz="3800" b="0" i="1" smtClean="0">
                            <a:solidFill>
                              <a:prstClr val="black"/>
                            </a:solidFill>
                            <a:latin typeface="Cambria Math" panose="02040503050406030204" pitchFamily="18" charset="0"/>
                          </a:rPr>
                          <m:t>𝑖</m:t>
                        </m:r>
                        <m:r>
                          <a:rPr lang="en-US" altLang="zh-CN" sz="3800" b="0" i="1" smtClean="0">
                            <a:solidFill>
                              <a:prstClr val="black"/>
                            </a:solidFill>
                            <a:latin typeface="Cambria Math" panose="02040503050406030204" pitchFamily="18" charset="0"/>
                          </a:rPr>
                          <m:t>=1</m:t>
                        </m:r>
                      </m:sub>
                      <m:sup>
                        <m:r>
                          <a:rPr lang="en-US" altLang="zh-CN" sz="3800" i="1">
                            <a:solidFill>
                              <a:prstClr val="black"/>
                            </a:solidFill>
                            <a:latin typeface="Cambria Math"/>
                          </a:rPr>
                          <m:t>𝐼</m:t>
                        </m:r>
                      </m:sup>
                    </m:sSubSup>
                  </m:oMath>
                </a14:m>
                <a:r>
                  <a:rPr lang="en-US" altLang="zh-CN" sz="3800" dirty="0" smtClean="0">
                    <a:solidFill>
                      <a:prstClr val="black"/>
                    </a:solidFill>
                    <a:latin typeface="Calibri"/>
                    <a:ea typeface="宋体" panose="02010600030101010101" pitchFamily="2" charset="-122"/>
                  </a:rPr>
                  <a:t> </a:t>
                </a:r>
                <a:r>
                  <a:rPr lang="zh-CN" altLang="en-US" sz="3800" dirty="0" smtClean="0">
                    <a:solidFill>
                      <a:prstClr val="black"/>
                    </a:solidFill>
                  </a:rPr>
                  <a:t>进行概率模型拟合</a:t>
                </a:r>
                <a:endParaRPr lang="en-US" altLang="zh-CN" sz="3800" dirty="0" smtClean="0">
                  <a:solidFill>
                    <a:prstClr val="black"/>
                  </a:solidFill>
                </a:endParaRPr>
              </a:p>
              <a:p>
                <a:pPr lvl="1"/>
                <a:r>
                  <a:rPr lang="zh-CN" altLang="en-US" sz="3000" dirty="0" smtClean="0">
                    <a:solidFill>
                      <a:prstClr val="black"/>
                    </a:solidFill>
                  </a:rPr>
                  <a:t>学习</a:t>
                </a:r>
                <a:endParaRPr lang="en-US" altLang="zh-CN" sz="3000" dirty="0" smtClean="0">
                  <a:solidFill>
                    <a:prstClr val="black"/>
                  </a:solidFill>
                </a:endParaRPr>
              </a:p>
              <a:p>
                <a:pPr lvl="1"/>
                <a:r>
                  <a:rPr lang="zh-CN" altLang="en-US" sz="2800" dirty="0" smtClean="0">
                    <a:solidFill>
                      <a:prstClr val="black"/>
                    </a:solidFill>
                  </a:rPr>
                  <a:t>进行数据拟合的过程称为学习；</a:t>
                </a:r>
                <a:endParaRPr lang="en-US" altLang="zh-CN" sz="2800" dirty="0" smtClean="0">
                  <a:solidFill>
                    <a:prstClr val="black"/>
                  </a:solidFill>
                </a:endParaRPr>
              </a:p>
              <a:p>
                <a:pPr lvl="1"/>
                <a:r>
                  <a:rPr lang="zh-CN" altLang="en-US" sz="2800" dirty="0" smtClean="0">
                    <a:solidFill>
                      <a:prstClr val="black"/>
                    </a:solidFill>
                  </a:rPr>
                  <a:t>在此过程中学习模型参数</a:t>
                </a:r>
                <a:r>
                  <a:rPr lang="en-US" altLang="zh-CN" sz="2800" b="1" dirty="0" smtClean="0">
                    <a:solidFill>
                      <a:prstClr val="black"/>
                    </a:solidFill>
                    <a:latin typeface="Calibri"/>
                    <a:ea typeface="宋体" panose="02010600030101010101" pitchFamily="2" charset="-122"/>
                  </a:rPr>
                  <a:t>θ</a:t>
                </a:r>
              </a:p>
              <a:p>
                <a:pPr lvl="1"/>
                <a:r>
                  <a:rPr lang="en-US" altLang="zh-CN" sz="2800" dirty="0" smtClean="0">
                    <a:solidFill>
                      <a:prstClr val="black"/>
                    </a:solidFill>
                    <a:latin typeface="Calibri"/>
                    <a:ea typeface="宋体" panose="02010600030101010101" pitchFamily="2" charset="-122"/>
                  </a:rPr>
                  <a:t>θ</a:t>
                </a:r>
                <a:r>
                  <a:rPr lang="zh-CN" altLang="en-US" sz="2800" dirty="0" smtClean="0">
                    <a:solidFill>
                      <a:prstClr val="black"/>
                    </a:solidFill>
                    <a:latin typeface="Calibri"/>
                    <a:ea typeface="宋体" panose="02010600030101010101" pitchFamily="2" charset="-122"/>
                  </a:rPr>
                  <a:t>：</a:t>
                </a:r>
                <a:r>
                  <a:rPr lang="zh-CN" altLang="en-US" sz="2800" dirty="0" smtClean="0">
                    <a:solidFill>
                      <a:prstClr val="black"/>
                    </a:solidFill>
                  </a:rPr>
                  <a:t>在未指定具体概率模型前，泛指模型参数。</a:t>
                </a:r>
                <a:endParaRPr lang="en-US" altLang="zh-CN" sz="2800" dirty="0" smtClean="0">
                  <a:solidFill>
                    <a:prstClr val="black"/>
                  </a:solidFill>
                </a:endParaRPr>
              </a:p>
              <a:p>
                <a:pPr marL="342900" lvl="1" indent="0">
                  <a:buNone/>
                </a:pPr>
                <a:endParaRPr lang="en-US" altLang="zh-CN" sz="3300" dirty="0">
                  <a:solidFill>
                    <a:prstClr val="black"/>
                  </a:solidFill>
                </a:endParaRPr>
              </a:p>
              <a:p>
                <a:pPr lvl="1"/>
                <a:r>
                  <a:rPr lang="zh-CN" altLang="en-US" sz="3000" dirty="0" smtClean="0">
                    <a:solidFill>
                      <a:prstClr val="black"/>
                    </a:solidFill>
                  </a:rPr>
                  <a:t>预测分布</a:t>
                </a:r>
                <a:endParaRPr lang="en-US" altLang="zh-CN" sz="3000" dirty="0" smtClean="0">
                  <a:solidFill>
                    <a:prstClr val="black"/>
                  </a:solidFill>
                </a:endParaRPr>
              </a:p>
              <a:p>
                <a:pPr marL="342900" lvl="1" indent="0">
                  <a:buNone/>
                </a:pPr>
                <a:r>
                  <a:rPr lang="zh-CN" altLang="en-US" sz="2800" dirty="0" smtClean="0">
                    <a:solidFill>
                      <a:prstClr val="black"/>
                    </a:solidFill>
                  </a:rPr>
                  <a:t>使用拟合得到的模型，对于新的数据</a:t>
                </a:r>
                <a:r>
                  <a:rPr lang="en-US" altLang="zh-CN" sz="2800" b="1" dirty="0" smtClean="0">
                    <a:solidFill>
                      <a:prstClr val="black"/>
                    </a:solidFill>
                    <a:latin typeface="Calibri"/>
                    <a:ea typeface="宋体" panose="02010600030101010101" pitchFamily="2" charset="-122"/>
                  </a:rPr>
                  <a:t>x</a:t>
                </a:r>
                <a:r>
                  <a:rPr lang="en-US" altLang="zh-CN" sz="2800" b="1" baseline="30000" dirty="0" smtClean="0">
                    <a:solidFill>
                      <a:prstClr val="black"/>
                    </a:solidFill>
                    <a:latin typeface="Calibri"/>
                    <a:ea typeface="宋体" panose="02010600030101010101" pitchFamily="2" charset="-122"/>
                  </a:rPr>
                  <a:t>∗ </a:t>
                </a:r>
                <a:r>
                  <a:rPr lang="zh-CN" altLang="en-US" sz="2800" dirty="0" smtClean="0">
                    <a:solidFill>
                      <a:prstClr val="black"/>
                    </a:solidFill>
                  </a:rPr>
                  <a:t>，计算其在该模型下的预测概率，称为预测分布计算。</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2318" t="-3752" r="-301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20F2D9F-86CE-4D2F-84A8-8D50F65C5798}"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2</a:t>
            </a:fld>
            <a:endParaRPr lang="zh-CN" altLang="en-US"/>
          </a:p>
        </p:txBody>
      </p:sp>
    </p:spTree>
    <p:extLst>
      <p:ext uri="{BB962C8B-B14F-4D97-AF65-F5344CB8AC3E}">
        <p14:creationId xmlns:p14="http://schemas.microsoft.com/office/powerpoint/2010/main" val="1983872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188913"/>
            <a:ext cx="8229600" cy="1143000"/>
          </a:xfrm>
          <a:prstGeom prst="rect">
            <a:avLst/>
          </a:prstGeom>
        </p:spPr>
        <p:txBody>
          <a:bodyPr anchor="ctr">
            <a:normAutofit/>
          </a:bodyPr>
          <a:lstStyle/>
          <a:p>
            <a:pP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CA" altLang="zh-CN" sz="4000" dirty="0">
                <a:solidFill>
                  <a:prstClr val="black"/>
                </a:solidFill>
                <a:latin typeface="隶书" panose="02010509060101010101" pitchFamily="49" charset="-122"/>
                <a:ea typeface="隶书" panose="02010509060101010101" pitchFamily="49" charset="-122"/>
                <a:cs typeface="+mj-cs"/>
              </a:rPr>
              <a:t>: </a:t>
            </a:r>
            <a:r>
              <a:rPr lang="en-CA" sz="4400" b="1" dirty="0" smtClean="0">
                <a:latin typeface="+mj-lt"/>
                <a:ea typeface="+mj-ea"/>
                <a:cs typeface="+mj-cs"/>
              </a:rPr>
              <a:t>ML</a:t>
            </a:r>
            <a:endParaRPr lang="en-CA" sz="4400" b="1" dirty="0">
              <a:latin typeface="+mj-lt"/>
              <a:ea typeface="+mj-ea"/>
              <a:cs typeface="+mj-cs"/>
            </a:endParaRP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l="67001"/>
          <a:stretch>
            <a:fillRect/>
          </a:stretch>
        </p:blipFill>
        <p:spPr bwMode="auto">
          <a:xfrm>
            <a:off x="5651500" y="2133600"/>
            <a:ext cx="3160713"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Box 7"/>
          <p:cNvSpPr txBox="1">
            <a:spLocks noChangeArrowheads="1"/>
          </p:cNvSpPr>
          <p:nvPr/>
        </p:nvSpPr>
        <p:spPr bwMode="auto">
          <a:xfrm>
            <a:off x="5651500" y="4797425"/>
            <a:ext cx="30972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dirty="0"/>
              <a:t>Plotted surface of likelihoods as a function of possible parameter values</a:t>
            </a:r>
          </a:p>
          <a:p>
            <a:pPr eaLnBrk="1" hangingPunct="1"/>
            <a:endParaRPr lang="en-CA" altLang="zh-CN" dirty="0"/>
          </a:p>
          <a:p>
            <a:pPr eaLnBrk="1" hangingPunct="1"/>
            <a:r>
              <a:rPr lang="en-CA" altLang="zh-CN" dirty="0"/>
              <a:t>ML Solution is at peak</a:t>
            </a:r>
          </a:p>
        </p:txBody>
      </p:sp>
      <p:pic>
        <p:nvPicPr>
          <p:cNvPr id="133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557338"/>
            <a:ext cx="5040313"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5331BA3B-B80B-40E0-AA6E-971F8FB46C8E}"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20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8650" y="85725"/>
            <a:ext cx="8229600" cy="763549"/>
          </a:xfrm>
          <a:prstGeom prst="rect">
            <a:avLst/>
          </a:prstGeom>
        </p:spPr>
        <p:txBody>
          <a:bodyPr anchor="ctr">
            <a:normAutofit/>
          </a:bodyPr>
          <a:lstStyle/>
          <a:p>
            <a:pPr algn="ct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CA" altLang="zh-CN" sz="4000" dirty="0">
                <a:solidFill>
                  <a:prstClr val="black"/>
                </a:solidFill>
                <a:latin typeface="隶书" panose="02010509060101010101" pitchFamily="49" charset="-122"/>
                <a:ea typeface="隶书" panose="02010509060101010101" pitchFamily="49" charset="-122"/>
                <a:cs typeface="+mj-cs"/>
              </a:rPr>
              <a:t>: </a:t>
            </a:r>
            <a:r>
              <a:rPr lang="en-CA" sz="4400" b="1" dirty="0" smtClean="0">
                <a:latin typeface="+mj-lt"/>
                <a:ea typeface="+mj-ea"/>
                <a:cs typeface="+mj-cs"/>
              </a:rPr>
              <a:t>ML</a:t>
            </a:r>
            <a:endParaRPr lang="en-CA" sz="4400" b="1" dirty="0">
              <a:latin typeface="+mj-lt"/>
              <a:ea typeface="+mj-ea"/>
              <a:cs typeface="+mj-cs"/>
            </a:endParaRPr>
          </a:p>
        </p:txBody>
      </p:sp>
      <p:sp>
        <p:nvSpPr>
          <p:cNvPr id="14339" name="TextBox 11"/>
          <p:cNvSpPr txBox="1">
            <a:spLocks noChangeArrowheads="1"/>
          </p:cNvSpPr>
          <p:nvPr/>
        </p:nvSpPr>
        <p:spPr bwMode="auto">
          <a:xfrm>
            <a:off x="311675" y="853146"/>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代数方法</a:t>
            </a:r>
            <a:r>
              <a:rPr lang="en-CA" altLang="zh-CN" sz="2800" dirty="0" smtClean="0">
                <a:latin typeface="隶书" panose="02010509060101010101" pitchFamily="49" charset="-122"/>
                <a:ea typeface="隶书" panose="02010509060101010101" pitchFamily="49" charset="-122"/>
              </a:rPr>
              <a:t>:</a:t>
            </a:r>
            <a:endParaRPr lang="en-CA" altLang="zh-CN" sz="2800" dirty="0">
              <a:latin typeface="隶书" panose="02010509060101010101" pitchFamily="49" charset="-122"/>
              <a:ea typeface="隶书" panose="02010509060101010101" pitchFamily="49" charset="-122"/>
            </a:endParaRPr>
          </a:p>
        </p:txBody>
      </p:sp>
      <p:sp>
        <p:nvSpPr>
          <p:cNvPr id="14340" name="TextBox 13"/>
          <p:cNvSpPr txBox="1">
            <a:spLocks noChangeArrowheads="1"/>
          </p:cNvSpPr>
          <p:nvPr/>
        </p:nvSpPr>
        <p:spPr bwMode="auto">
          <a:xfrm>
            <a:off x="611188" y="3145565"/>
            <a:ext cx="44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用最大化其</a:t>
            </a:r>
            <a:r>
              <a:rPr lang="zh-CN" altLang="en-US" sz="2800" b="1" dirty="0" smtClean="0">
                <a:latin typeface="隶书" panose="02010509060101010101" pitchFamily="49" charset="-122"/>
                <a:ea typeface="隶书" panose="02010509060101010101" pitchFamily="49" charset="-122"/>
              </a:rPr>
              <a:t>对数</a:t>
            </a:r>
            <a:r>
              <a:rPr lang="zh-CN" altLang="en-US" sz="2800" dirty="0" smtClean="0">
                <a:latin typeface="隶书" panose="02010509060101010101" pitchFamily="49" charset="-122"/>
                <a:ea typeface="隶书" panose="02010509060101010101" pitchFamily="49" charset="-122"/>
              </a:rPr>
              <a:t>形式替换：</a:t>
            </a:r>
            <a:endParaRPr lang="en-CA" altLang="zh-CN" sz="2800" dirty="0">
              <a:latin typeface="隶书" panose="02010509060101010101" pitchFamily="49" charset="-122"/>
              <a:ea typeface="隶书" panose="02010509060101010101" pitchFamily="49" charset="-122"/>
            </a:endParaRPr>
          </a:p>
        </p:txBody>
      </p:sp>
      <p:pic>
        <p:nvPicPr>
          <p:cNvPr id="14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8" y="3800335"/>
            <a:ext cx="9073575" cy="215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2" y="987386"/>
            <a:ext cx="5148061" cy="89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2"/>
          <p:cNvPicPr>
            <a:picLocks noChangeAspect="1" noChangeArrowheads="1"/>
          </p:cNvPicPr>
          <p:nvPr/>
        </p:nvPicPr>
        <p:blipFill>
          <a:blip r:embed="rId4">
            <a:extLst>
              <a:ext uri="{28A0092B-C50C-407E-A947-70E740481C1C}">
                <a14:useLocalDpi xmlns:a14="http://schemas.microsoft.com/office/drawing/2010/main" val="0"/>
              </a:ext>
            </a:extLst>
          </a:blip>
          <a:srcRect r="52316"/>
          <a:stretch>
            <a:fillRect/>
          </a:stretch>
        </p:blipFill>
        <p:spPr bwMode="auto">
          <a:xfrm>
            <a:off x="2843213" y="2262010"/>
            <a:ext cx="36004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15"/>
          <p:cNvSpPr txBox="1">
            <a:spLocks noChangeArrowheads="1"/>
          </p:cNvSpPr>
          <p:nvPr/>
        </p:nvSpPr>
        <p:spPr bwMode="auto">
          <a:xfrm>
            <a:off x="539750" y="233344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式中，</a:t>
            </a:r>
            <a:endParaRPr lang="en-CA" altLang="zh-CN" sz="2400" dirty="0">
              <a:latin typeface="隶书" panose="02010509060101010101" pitchFamily="49" charset="-122"/>
              <a:ea typeface="隶书" panose="02010509060101010101" pitchFamily="49" charset="-122"/>
            </a:endParaRPr>
          </a:p>
        </p:txBody>
      </p:sp>
      <p:pic>
        <p:nvPicPr>
          <p:cNvPr id="14345" name="Picture 2"/>
          <p:cNvPicPr>
            <a:picLocks noChangeAspect="1" noChangeArrowheads="1"/>
          </p:cNvPicPr>
          <p:nvPr/>
        </p:nvPicPr>
        <p:blipFill>
          <a:blip r:embed="rId5">
            <a:extLst>
              <a:ext uri="{28A0092B-C50C-407E-A947-70E740481C1C}">
                <a14:useLocalDpi xmlns:a14="http://schemas.microsoft.com/office/drawing/2010/main" val="0"/>
              </a:ext>
            </a:extLst>
          </a:blip>
          <a:srcRect r="64413" b="70750"/>
          <a:stretch>
            <a:fillRect/>
          </a:stretch>
        </p:blipFill>
        <p:spPr bwMode="auto">
          <a:xfrm>
            <a:off x="2093449" y="2010974"/>
            <a:ext cx="3050052" cy="104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2"/>
          <p:cNvPicPr>
            <a:picLocks noChangeAspect="1" noChangeArrowheads="1"/>
          </p:cNvPicPr>
          <p:nvPr/>
        </p:nvPicPr>
        <p:blipFill>
          <a:blip r:embed="rId5">
            <a:extLst>
              <a:ext uri="{28A0092B-C50C-407E-A947-70E740481C1C}">
                <a14:useLocalDpi xmlns:a14="http://schemas.microsoft.com/office/drawing/2010/main" val="0"/>
              </a:ext>
            </a:extLst>
          </a:blip>
          <a:srcRect l="36053" t="31747" r="28433" b="34532"/>
          <a:stretch>
            <a:fillRect/>
          </a:stretch>
        </p:blipFill>
        <p:spPr bwMode="auto">
          <a:xfrm>
            <a:off x="5072063" y="1953382"/>
            <a:ext cx="2965626" cy="117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60CC8362-B4BF-4B3C-8EEF-EE728F298BF7}"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21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为什么采用取对数的方法</a:t>
            </a:r>
            <a:r>
              <a:rPr lang="en-CA" dirty="0" smtClean="0"/>
              <a:t>?</a:t>
            </a:r>
            <a:endParaRPr lang="en-CA" dirty="0"/>
          </a:p>
        </p:txBody>
      </p:sp>
      <p:sp>
        <p:nvSpPr>
          <p:cNvPr id="15363" name="TextBox 5"/>
          <p:cNvSpPr txBox="1">
            <a:spLocks noChangeArrowheads="1"/>
          </p:cNvSpPr>
          <p:nvPr/>
        </p:nvSpPr>
        <p:spPr bwMode="auto">
          <a:xfrm>
            <a:off x="900113" y="4221163"/>
            <a:ext cx="4392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en-CA" altLang="zh-CN"/>
          </a:p>
        </p:txBody>
      </p:sp>
      <p:sp>
        <p:nvSpPr>
          <p:cNvPr id="15364" name="TextBox 4"/>
          <p:cNvSpPr txBox="1">
            <a:spLocks noChangeArrowheads="1"/>
          </p:cNvSpPr>
          <p:nvPr/>
        </p:nvSpPr>
        <p:spPr bwMode="auto">
          <a:xfrm>
            <a:off x="755650" y="4437063"/>
            <a:ext cx="7848600" cy="19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800" b="1" dirty="0" smtClean="0">
                <a:latin typeface="隶书" panose="02010509060101010101" pitchFamily="49" charset="-122"/>
                <a:ea typeface="隶书" panose="02010509060101010101" pitchFamily="49" charset="-122"/>
              </a:rPr>
              <a:t>取对数为单调变换</a:t>
            </a:r>
            <a:endParaRPr lang="en-US" altLang="zh-CN" sz="2800" b="1" dirty="0" smtClean="0">
              <a:latin typeface="隶书" panose="02010509060101010101" pitchFamily="49" charset="-122"/>
              <a:ea typeface="隶书" panose="02010509060101010101" pitchFamily="49" charset="-122"/>
            </a:endParaRPr>
          </a:p>
          <a:p>
            <a:pPr eaLnBrk="1" hangingPunct="1">
              <a:lnSpc>
                <a:spcPct val="150000"/>
              </a:lnSpc>
              <a:buFont typeface="Arial" panose="020B0604020202020204" pitchFamily="34" charset="0"/>
              <a:buChar char="•"/>
            </a:pPr>
            <a:r>
              <a:rPr lang="zh-CN" altLang="en-US" sz="2800" b="1" dirty="0" smtClean="0">
                <a:latin typeface="隶书" panose="02010509060101010101" pitchFamily="49" charset="-122"/>
                <a:ea typeface="隶书" panose="02010509060101010101" pitchFamily="49" charset="-122"/>
              </a:rPr>
              <a:t>函数在取对数前后峰值位置相同</a:t>
            </a:r>
            <a:endParaRPr lang="en-CA" altLang="zh-CN" sz="2800" b="1" dirty="0">
              <a:latin typeface="隶书" panose="02010509060101010101" pitchFamily="49" charset="-122"/>
              <a:ea typeface="隶书" panose="02010509060101010101" pitchFamily="49" charset="-122"/>
            </a:endParaRPr>
          </a:p>
          <a:p>
            <a:pPr eaLnBrk="1" hangingPunct="1">
              <a:lnSpc>
                <a:spcPct val="150000"/>
              </a:lnSpc>
              <a:buFont typeface="Arial" panose="020B0604020202020204" pitchFamily="34" charset="0"/>
              <a:buChar char="•"/>
            </a:pPr>
            <a:r>
              <a:rPr lang="zh-CN" altLang="en-US" sz="2800" b="1" dirty="0" smtClean="0">
                <a:latin typeface="隶书" panose="02010509060101010101" pitchFamily="49" charset="-122"/>
                <a:ea typeface="隶书" panose="02010509060101010101" pitchFamily="49" charset="-122"/>
              </a:rPr>
              <a:t>而对数似然更容易处理</a:t>
            </a:r>
            <a:endParaRPr lang="en-CA" altLang="zh-CN" sz="2800" b="1" dirty="0">
              <a:latin typeface="隶书" panose="02010509060101010101" pitchFamily="49" charset="-122"/>
              <a:ea typeface="隶书" panose="02010509060101010101" pitchFamily="49" charset="-122"/>
            </a:endParaRPr>
          </a:p>
        </p:txBody>
      </p:sp>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196975"/>
            <a:ext cx="47513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3906A43F-E9DD-42D5-815D-54717E80D113}"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1555" y="49268"/>
            <a:ext cx="8229600" cy="720725"/>
          </a:xfrm>
          <a:prstGeom prst="rect">
            <a:avLst/>
          </a:prstGeom>
        </p:spPr>
        <p:txBody>
          <a:bodyPr anchor="ctr">
            <a:normAutofit lnSpcReduction="10000"/>
          </a:bodyPr>
          <a:lstStyle/>
          <a:p>
            <a:pP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CA" altLang="zh-CN" sz="4000" dirty="0">
                <a:solidFill>
                  <a:prstClr val="black"/>
                </a:solidFill>
                <a:latin typeface="隶书" panose="02010509060101010101" pitchFamily="49" charset="-122"/>
                <a:ea typeface="隶书" panose="02010509060101010101" pitchFamily="49" charset="-122"/>
                <a:cs typeface="+mj-cs"/>
              </a:rPr>
              <a:t>: </a:t>
            </a:r>
            <a:r>
              <a:rPr lang="en-CA" sz="4400" b="1" dirty="0" smtClean="0">
                <a:latin typeface="+mj-lt"/>
                <a:ea typeface="+mj-ea"/>
                <a:cs typeface="+mj-cs"/>
              </a:rPr>
              <a:t>ML</a:t>
            </a:r>
            <a:endParaRPr lang="en-CA" sz="4400" b="1" dirty="0">
              <a:latin typeface="+mj-lt"/>
              <a:ea typeface="+mj-ea"/>
              <a:cs typeface="+mj-cs"/>
            </a:endParaRPr>
          </a:p>
        </p:txBody>
      </p:sp>
      <p:sp>
        <p:nvSpPr>
          <p:cNvPr id="16387" name="TextBox 5"/>
          <p:cNvSpPr txBox="1">
            <a:spLocks noChangeArrowheads="1"/>
          </p:cNvSpPr>
          <p:nvPr/>
        </p:nvSpPr>
        <p:spPr bwMode="auto">
          <a:xfrm>
            <a:off x="54326" y="3040063"/>
            <a:ext cx="5929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如何最大化一个函数？  求导并置零</a:t>
            </a:r>
            <a:endParaRPr lang="en-CA" altLang="zh-CN" sz="2800" dirty="0">
              <a:latin typeface="隶书" panose="02010509060101010101" pitchFamily="49" charset="-122"/>
              <a:ea typeface="隶书" panose="02010509060101010101" pitchFamily="49" charset="-122"/>
            </a:endParaRP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268" y="5445124"/>
            <a:ext cx="1949558" cy="91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6" y="873181"/>
            <a:ext cx="9037382" cy="212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162" y="3428999"/>
            <a:ext cx="4131521"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10"/>
          <p:cNvSpPr txBox="1">
            <a:spLocks noChangeArrowheads="1"/>
          </p:cNvSpPr>
          <p:nvPr/>
        </p:nvSpPr>
        <p:spPr bwMode="auto">
          <a:xfrm>
            <a:off x="611188" y="5013325"/>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解为：</a:t>
            </a:r>
            <a:endParaRPr lang="en-CA" altLang="zh-CN" sz="2800" dirty="0">
              <a:latin typeface="隶书" panose="02010509060101010101" pitchFamily="49" charset="-122"/>
              <a:ea typeface="隶书" panose="02010509060101010101" pitchFamily="49" charset="-122"/>
            </a:endParaRPr>
          </a:p>
        </p:txBody>
      </p:sp>
      <p:sp>
        <p:nvSpPr>
          <p:cNvPr id="2" name="日期占位符 1"/>
          <p:cNvSpPr>
            <a:spLocks noGrp="1"/>
          </p:cNvSpPr>
          <p:nvPr>
            <p:ph type="dt" sz="half" idx="10"/>
          </p:nvPr>
        </p:nvSpPr>
        <p:spPr/>
        <p:txBody>
          <a:bodyPr/>
          <a:lstStyle/>
          <a:p>
            <a:fld id="{801D2B78-E79A-4FD6-81FE-5BAF00C45D34}"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23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188913"/>
            <a:ext cx="8229600" cy="1143000"/>
          </a:xfrm>
          <a:prstGeom prst="rect">
            <a:avLst/>
          </a:prstGeom>
        </p:spPr>
        <p:txBody>
          <a:bodyPr anchor="ctr">
            <a:normAutofit/>
          </a:bodyPr>
          <a:lstStyle/>
          <a:p>
            <a:pP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CA" altLang="zh-CN" sz="4000" dirty="0">
                <a:solidFill>
                  <a:prstClr val="black"/>
                </a:solidFill>
                <a:latin typeface="隶书" panose="02010509060101010101" pitchFamily="49" charset="-122"/>
                <a:ea typeface="隶书" panose="02010509060101010101" pitchFamily="49" charset="-122"/>
                <a:cs typeface="+mj-cs"/>
              </a:rPr>
              <a:t>:</a:t>
            </a:r>
            <a:r>
              <a:rPr lang="en-CA" sz="4400" b="1" dirty="0" smtClean="0">
                <a:latin typeface="+mj-lt"/>
                <a:ea typeface="+mj-ea"/>
                <a:cs typeface="+mj-cs"/>
              </a:rPr>
              <a:t> </a:t>
            </a:r>
            <a:r>
              <a:rPr lang="en-CA" sz="4400" b="1" dirty="0">
                <a:latin typeface="+mj-lt"/>
                <a:ea typeface="+mj-ea"/>
                <a:cs typeface="+mj-cs"/>
              </a:rPr>
              <a:t>ML</a:t>
            </a:r>
          </a:p>
        </p:txBody>
      </p:sp>
      <p:sp>
        <p:nvSpPr>
          <p:cNvPr id="17411" name="TextBox 4"/>
          <p:cNvSpPr txBox="1">
            <a:spLocks noChangeArrowheads="1"/>
          </p:cNvSpPr>
          <p:nvPr/>
        </p:nvSpPr>
        <p:spPr bwMode="auto">
          <a:xfrm>
            <a:off x="445075" y="1594971"/>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最大似然解为：</a:t>
            </a:r>
            <a:endParaRPr lang="en-CA" altLang="zh-CN" sz="2800" dirty="0">
              <a:latin typeface="隶书" panose="02010509060101010101" pitchFamily="49" charset="-122"/>
              <a:ea typeface="隶书" panose="02010509060101010101" pitchFamily="49" charset="-122"/>
            </a:endParaRPr>
          </a:p>
        </p:txBody>
      </p:sp>
      <p:pic>
        <p:nvPicPr>
          <p:cNvPr id="174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30400"/>
            <a:ext cx="3011641" cy="14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7"/>
          <p:cNvSpPr txBox="1">
            <a:spLocks noChangeArrowheads="1"/>
          </p:cNvSpPr>
          <p:nvPr/>
        </p:nvSpPr>
        <p:spPr bwMode="auto">
          <a:xfrm>
            <a:off x="539750" y="537368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似曾相识！</a:t>
            </a:r>
            <a:endParaRPr lang="en-CA" altLang="zh-CN" sz="2800" dirty="0">
              <a:latin typeface="隶书" panose="02010509060101010101" pitchFamily="49" charset="-122"/>
              <a:ea typeface="隶书" panose="02010509060101010101" pitchFamily="49" charset="-122"/>
            </a:endParaRPr>
          </a:p>
        </p:txBody>
      </p:sp>
      <p:sp>
        <p:nvSpPr>
          <p:cNvPr id="2" name="日期占位符 1"/>
          <p:cNvSpPr>
            <a:spLocks noGrp="1"/>
          </p:cNvSpPr>
          <p:nvPr>
            <p:ph type="dt" sz="half" idx="10"/>
          </p:nvPr>
        </p:nvSpPr>
        <p:spPr/>
        <p:txBody>
          <a:bodyPr/>
          <a:lstStyle/>
          <a:p>
            <a:fld id="{931CA6A1-4E3F-41FE-97D8-9B6E70A2D3D9}"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24</a:t>
            </a:fld>
            <a:endParaRPr lang="zh-CN" altLang="en-US"/>
          </a:p>
        </p:txBody>
      </p:sp>
      <p:pic>
        <p:nvPicPr>
          <p:cNvPr id="6" name="图片 5"/>
          <p:cNvPicPr>
            <a:picLocks noChangeAspect="1"/>
          </p:cNvPicPr>
          <p:nvPr/>
        </p:nvPicPr>
        <p:blipFill>
          <a:blip r:embed="rId4"/>
          <a:stretch>
            <a:fillRect/>
          </a:stretch>
        </p:blipFill>
        <p:spPr>
          <a:xfrm>
            <a:off x="2581275" y="3363793"/>
            <a:ext cx="4286250" cy="1762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086"/>
            <a:ext cx="7886700" cy="986002"/>
          </a:xfrm>
        </p:spPr>
        <p:txBody>
          <a:bodyPr/>
          <a:lstStyle/>
          <a:p>
            <a:pPr>
              <a:defRPr/>
            </a:pPr>
            <a:r>
              <a:rPr lang="zh-CN" altLang="en-US" b="1" dirty="0" smtClean="0"/>
              <a:t>最小二乘方法</a:t>
            </a:r>
            <a:endParaRPr lang="en-CA" b="1" dirty="0"/>
          </a:p>
        </p:txBody>
      </p:sp>
      <p:sp>
        <p:nvSpPr>
          <p:cNvPr id="6" name="Slide Number Placeholder 3"/>
          <p:cNvSpPr txBox="1">
            <a:spLocks/>
          </p:cNvSpPr>
          <p:nvPr/>
        </p:nvSpPr>
        <p:spPr>
          <a:xfrm>
            <a:off x="6553200" y="6356350"/>
            <a:ext cx="2133600" cy="365125"/>
          </a:xfrm>
          <a:prstGeom prst="rect">
            <a:avLst/>
          </a:prstGeom>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eaLnBrk="1" hangingPunct="1"/>
            <a:fld id="{9AD38BA8-4218-4525-8899-1189F576BE34}" type="slidenum">
              <a:rPr lang="en-CA" altLang="zh-CN" sz="1200">
                <a:solidFill>
                  <a:srgbClr val="898989"/>
                </a:solidFill>
              </a:rPr>
              <a:pPr algn="r" eaLnBrk="1" hangingPunct="1"/>
              <a:t>25</a:t>
            </a:fld>
            <a:endParaRPr lang="en-CA" altLang="zh-CN" sz="1200">
              <a:solidFill>
                <a:srgbClr val="898989"/>
              </a:solidFill>
            </a:endParaRPr>
          </a:p>
        </p:txBody>
      </p:sp>
      <p:pic>
        <p:nvPicPr>
          <p:cNvPr id="184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 y="1546579"/>
            <a:ext cx="8965376" cy="330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9"/>
          <p:cNvSpPr txBox="1">
            <a:spLocks noChangeArrowheads="1"/>
          </p:cNvSpPr>
          <p:nvPr/>
        </p:nvSpPr>
        <p:spPr bwMode="auto">
          <a:xfrm>
            <a:off x="248533" y="868372"/>
            <a:ext cx="3954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正态分布的最大似然</a:t>
            </a:r>
            <a:r>
              <a:rPr lang="en-CA" altLang="zh-CN" sz="2800" dirty="0" smtClean="0">
                <a:latin typeface="隶书" panose="02010509060101010101" pitchFamily="49" charset="-122"/>
                <a:ea typeface="隶书" panose="02010509060101010101" pitchFamily="49" charset="-122"/>
              </a:rPr>
              <a:t>...</a:t>
            </a:r>
            <a:endParaRPr lang="en-CA" altLang="zh-CN" sz="2800" dirty="0">
              <a:latin typeface="隶书" panose="02010509060101010101" pitchFamily="49" charset="-122"/>
              <a:ea typeface="隶书" panose="02010509060101010101" pitchFamily="49" charset="-122"/>
            </a:endParaRPr>
          </a:p>
        </p:txBody>
      </p:sp>
      <p:sp>
        <p:nvSpPr>
          <p:cNvPr id="18438" name="TextBox 10"/>
          <p:cNvSpPr txBox="1">
            <a:spLocks noChangeArrowheads="1"/>
          </p:cNvSpPr>
          <p:nvPr/>
        </p:nvSpPr>
        <p:spPr bwMode="auto">
          <a:xfrm>
            <a:off x="430566" y="5007623"/>
            <a:ext cx="50321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800" dirty="0" smtClean="0">
                <a:latin typeface="隶书" panose="02010509060101010101" pitchFamily="49" charset="-122"/>
                <a:ea typeface="隶书" panose="02010509060101010101" pitchFamily="49" charset="-122"/>
              </a:rPr>
              <a:t>...</a:t>
            </a:r>
            <a:r>
              <a:rPr lang="zh-CN" altLang="en-US" sz="2800" dirty="0" smtClean="0">
                <a:latin typeface="隶书" panose="02010509060101010101" pitchFamily="49" charset="-122"/>
                <a:ea typeface="隶书" panose="02010509060101010101" pitchFamily="49" charset="-122"/>
              </a:rPr>
              <a:t>给出了最小二乘拟合的准则</a:t>
            </a:r>
            <a:endParaRPr lang="en-CA" altLang="zh-CN" sz="2800" dirty="0">
              <a:latin typeface="隶书" panose="02010509060101010101" pitchFamily="49" charset="-122"/>
              <a:ea typeface="隶书" panose="02010509060101010101" pitchFamily="49" charset="-122"/>
            </a:endParaRPr>
          </a:p>
        </p:txBody>
      </p:sp>
      <p:sp>
        <p:nvSpPr>
          <p:cNvPr id="3" name="日期占位符 2"/>
          <p:cNvSpPr>
            <a:spLocks noGrp="1"/>
          </p:cNvSpPr>
          <p:nvPr>
            <p:ph type="dt" sz="half" idx="10"/>
          </p:nvPr>
        </p:nvSpPr>
        <p:spPr/>
        <p:txBody>
          <a:bodyPr/>
          <a:lstStyle/>
          <a:p>
            <a:fld id="{9BA3D744-D907-4D6D-A0B1-445037F03C60}" type="datetime8">
              <a:rPr lang="en-CA" altLang="zh-CN" smtClean="0"/>
              <a:t>2016-09-19 9:46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25</a:t>
            </a:fld>
            <a:endParaRPr lang="zh-CN" altLang="en-US"/>
          </a:p>
        </p:txBody>
      </p:sp>
      <p:sp>
        <p:nvSpPr>
          <p:cNvPr id="7" name="文本框 6"/>
          <p:cNvSpPr txBox="1"/>
          <p:nvPr/>
        </p:nvSpPr>
        <p:spPr>
          <a:xfrm>
            <a:off x="5550886" y="2919908"/>
            <a:ext cx="3437068" cy="1200329"/>
          </a:xfrm>
          <a:prstGeom prst="rect">
            <a:avLst/>
          </a:prstGeom>
          <a:noFill/>
          <a:ln>
            <a:solidFill>
              <a:srgbClr val="FF0000"/>
            </a:solidFill>
          </a:ln>
        </p:spPr>
        <p:txBody>
          <a:bodyPr wrap="square" rtlCol="0">
            <a:spAutoFit/>
          </a:bodyPr>
          <a:lstStyle/>
          <a:p>
            <a:r>
              <a:rPr lang="zh-CN" altLang="en-US" dirty="0" smtClean="0">
                <a:latin typeface="隶书" panose="02010509060101010101" pitchFamily="49" charset="-122"/>
                <a:ea typeface="隶书" panose="02010509060101010101" pitchFamily="49" charset="-122"/>
              </a:rPr>
              <a:t>从第一行到第二行，</a:t>
            </a:r>
            <a:endParaRPr lang="en-US" altLang="zh-CN" dirty="0" smtClean="0">
              <a:latin typeface="隶书" panose="02010509060101010101" pitchFamily="49" charset="-122"/>
              <a:ea typeface="隶书" panose="02010509060101010101" pitchFamily="49" charset="-122"/>
            </a:endParaRPr>
          </a:p>
          <a:p>
            <a:r>
              <a:rPr lang="zh-CN" altLang="en-US" dirty="0" smtClean="0">
                <a:latin typeface="隶书" panose="02010509060101010101" pitchFamily="49" charset="-122"/>
                <a:ea typeface="隶书" panose="02010509060101010101" pitchFamily="49" charset="-122"/>
              </a:rPr>
              <a:t>达到</a:t>
            </a:r>
            <a:r>
              <a:rPr lang="en-US" altLang="zh-CN" dirty="0">
                <a:latin typeface="隶书" panose="02010509060101010101" pitchFamily="49" charset="-122"/>
                <a:ea typeface="隶书" panose="02010509060101010101" pitchFamily="49" charset="-122"/>
              </a:rPr>
              <a:t>max</a:t>
            </a:r>
            <a:r>
              <a:rPr lang="zh-CN" altLang="en-US" dirty="0">
                <a:latin typeface="隶书" panose="02010509060101010101" pitchFamily="49" charset="-122"/>
                <a:ea typeface="隶书" panose="02010509060101010101" pitchFamily="49" charset="-122"/>
              </a:rPr>
              <a:t>，只与第三项有关，所以将第三项的常数去掉（与最大化无关的），即是此式。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19062"/>
            <a:ext cx="7918450" cy="973437"/>
          </a:xfrm>
        </p:spPr>
        <p:txBody>
          <a:bodyPr>
            <a:normAutofit/>
          </a:bodyPr>
          <a:lstStyle/>
          <a:p>
            <a:pPr>
              <a:defRPr/>
            </a:pPr>
            <a:r>
              <a:rPr lang="en-US" altLang="zh-CN" dirty="0" smtClean="0"/>
              <a:t>ML</a:t>
            </a:r>
            <a:r>
              <a:rPr lang="zh-CN" altLang="en-US" dirty="0" smtClean="0"/>
              <a:t>方法下的预测密度</a:t>
            </a:r>
            <a:endParaRPr lang="en-CA" dirty="0"/>
          </a:p>
        </p:txBody>
      </p:sp>
      <p:sp>
        <p:nvSpPr>
          <p:cNvPr id="19459" name="Rectangle 6"/>
          <p:cNvSpPr>
            <a:spLocks noChangeArrowheads="1"/>
          </p:cNvSpPr>
          <p:nvPr/>
        </p:nvSpPr>
        <p:spPr bwMode="auto">
          <a:xfrm>
            <a:off x="316089" y="1557338"/>
            <a:ext cx="855697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smtClean="0">
                <a:solidFill>
                  <a:srgbClr val="000000"/>
                </a:solidFill>
                <a:latin typeface="隶书" panose="02010509060101010101" pitchFamily="49" charset="-122"/>
                <a:ea typeface="隶书" panose="02010509060101010101" pitchFamily="49" charset="-122"/>
              </a:rPr>
              <a:t>最大似然法</a:t>
            </a:r>
            <a:r>
              <a:rPr lang="en-CA" altLang="zh-CN" sz="2800" b="1" dirty="0" smtClean="0">
                <a:solidFill>
                  <a:srgbClr val="000000"/>
                </a:solidFill>
                <a:latin typeface="隶书" panose="02010509060101010101" pitchFamily="49" charset="-122"/>
                <a:ea typeface="隶书" panose="02010509060101010101" pitchFamily="49" charset="-122"/>
              </a:rPr>
              <a:t>:</a:t>
            </a:r>
            <a:endParaRPr lang="en-CA" altLang="zh-CN" sz="2800" b="1" dirty="0">
              <a:solidFill>
                <a:srgbClr val="000000"/>
              </a:solidFill>
              <a:latin typeface="隶书" panose="02010509060101010101" pitchFamily="49" charset="-122"/>
              <a:ea typeface="隶书" panose="02010509060101010101" pitchFamily="49" charset="-122"/>
            </a:endParaRPr>
          </a:p>
          <a:p>
            <a:pPr eaLnBrk="1" hangingPunct="1"/>
            <a:endParaRPr lang="en-CA" altLang="zh-CN" sz="2800" dirty="0">
              <a:solidFill>
                <a:srgbClr val="000000"/>
              </a:solidFill>
            </a:endParaRPr>
          </a:p>
          <a:p>
            <a:pPr eaLnBrk="1" hangingPunct="1"/>
            <a:r>
              <a:rPr lang="zh-CN" altLang="en-US" sz="2800" dirty="0" smtClean="0">
                <a:solidFill>
                  <a:srgbClr val="000000"/>
                </a:solidFill>
                <a:latin typeface="隶书" panose="02010509060101010101" pitchFamily="49" charset="-122"/>
                <a:ea typeface="隶书" panose="02010509060101010101" pitchFamily="49" charset="-122"/>
              </a:rPr>
              <a:t>基于</a:t>
            </a:r>
            <a:r>
              <a:rPr lang="en-US" altLang="zh-CN" sz="2800" dirty="0" smtClean="0">
                <a:solidFill>
                  <a:srgbClr val="000000"/>
                </a:solidFill>
                <a:latin typeface="隶书" panose="02010509060101010101" pitchFamily="49" charset="-122"/>
                <a:ea typeface="隶书" panose="02010509060101010101" pitchFamily="49" charset="-122"/>
              </a:rPr>
              <a:t>ML</a:t>
            </a:r>
            <a:r>
              <a:rPr lang="zh-CN" altLang="en-US" sz="2800" dirty="0" smtClean="0">
                <a:solidFill>
                  <a:srgbClr val="000000"/>
                </a:solidFill>
                <a:latin typeface="隶书" panose="02010509060101010101" pitchFamily="49" charset="-122"/>
                <a:ea typeface="隶书" panose="02010509060101010101" pitchFamily="49" charset="-122"/>
              </a:rPr>
              <a:t>得到的分布参数，计算新数据     的概率分布</a:t>
            </a:r>
            <a:endParaRPr lang="en-CA" altLang="zh-CN" sz="2800" dirty="0">
              <a:solidFill>
                <a:srgbClr val="000000"/>
              </a:solidFill>
              <a:latin typeface="隶书" panose="02010509060101010101" pitchFamily="49" charset="-122"/>
              <a:ea typeface="隶书" panose="02010509060101010101" pitchFamily="49" charset="-122"/>
            </a:endParaRPr>
          </a:p>
        </p:txBody>
      </p:sp>
      <p:pic>
        <p:nvPicPr>
          <p:cNvPr id="194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11" y="2907673"/>
            <a:ext cx="15192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p:cNvPicPr>
            <a:picLocks noChangeAspect="1" noChangeArrowheads="1"/>
          </p:cNvPicPr>
          <p:nvPr/>
        </p:nvPicPr>
        <p:blipFill>
          <a:blip r:embed="rId4">
            <a:extLst>
              <a:ext uri="{28A0092B-C50C-407E-A947-70E740481C1C}">
                <a14:useLocalDpi xmlns:a14="http://schemas.microsoft.com/office/drawing/2010/main" val="0"/>
              </a:ext>
            </a:extLst>
          </a:blip>
          <a:srcRect l="41895" r="31883"/>
          <a:stretch>
            <a:fillRect/>
          </a:stretch>
        </p:blipFill>
        <p:spPr bwMode="auto">
          <a:xfrm>
            <a:off x="6542541" y="2356980"/>
            <a:ext cx="4460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日期占位符 2"/>
          <p:cNvSpPr>
            <a:spLocks noGrp="1"/>
          </p:cNvSpPr>
          <p:nvPr>
            <p:ph type="dt" sz="quarter" idx="4294967295"/>
          </p:nvPr>
        </p:nvSpPr>
        <p:spPr>
          <a:xfrm>
            <a:off x="457200" y="6356350"/>
            <a:ext cx="2133600" cy="365125"/>
          </a:xfrm>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AC7267D-D0F3-4ECF-962D-ED338512E04C}" type="datetime8">
              <a:rPr lang="en-CA" altLang="zh-CN" smtClean="0">
                <a:solidFill>
                  <a:srgbClr val="000000"/>
                </a:solidFill>
              </a:rPr>
              <a:t>2016-09-19 8:36 AM</a:t>
            </a:fld>
            <a:endParaRPr lang="en-CA" altLang="zh-CN" smtClean="0">
              <a:solidFill>
                <a:srgbClr val="000000"/>
              </a:solidFill>
            </a:endParaRPr>
          </a:p>
        </p:txBody>
      </p:sp>
      <mc:AlternateContent xmlns:mc="http://schemas.openxmlformats.org/markup-compatibility/2006" xmlns:a14="http://schemas.microsoft.com/office/drawing/2010/main">
        <mc:Choice Requires="a14">
          <p:sp>
            <p:nvSpPr>
              <p:cNvPr id="4" name="矩形 3"/>
              <p:cNvSpPr/>
              <p:nvPr/>
            </p:nvSpPr>
            <p:spPr>
              <a:xfrm>
                <a:off x="-10286" y="3838059"/>
                <a:ext cx="9018819" cy="14683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𝑟</m:t>
                          </m:r>
                        </m:sub>
                      </m:sSub>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m:t>
                              </m:r>
                            </m:sup>
                          </m:sSup>
                        </m:e>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𝜃</m:t>
                              </m:r>
                            </m:e>
                          </m:acc>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𝑁𝑜𝑟𝑚</m:t>
                          </m:r>
                        </m:e>
                        <m:sub>
                          <m:r>
                            <a:rPr lang="en-US" altLang="zh-CN" sz="2800" b="0" i="1" smtClean="0">
                              <a:latin typeface="Cambria Math" panose="02040503050406030204" pitchFamily="18" charset="0"/>
                            </a:rPr>
                            <m:t>𝑥</m:t>
                          </m:r>
                        </m:sub>
                      </m:sSub>
                      <m:d>
                        <m:dPr>
                          <m:begChr m:val="["/>
                          <m:endChr m:val="]"/>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𝜇</m:t>
                              </m:r>
                            </m:e>
                          </m:acc>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𝜎</m:t>
                                  </m:r>
                                </m:e>
                              </m:acc>
                            </m:e>
                            <m:sup>
                              <m:r>
                                <a:rPr lang="en-US" altLang="zh-CN" sz="2800" b="0" i="1" smtClean="0">
                                  <a:latin typeface="Cambria Math" panose="02040503050406030204" pitchFamily="18" charset="0"/>
                                </a:rPr>
                                <m:t>2</m:t>
                              </m:r>
                            </m:sup>
                          </m:sSup>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2</m:t>
                              </m:r>
                              <m:r>
                                <a:rPr lang="zh-CN" altLang="en-US" sz="2800" b="0" i="1" smtClean="0">
                                  <a:latin typeface="Cambria Math" panose="02040503050406030204" pitchFamily="18" charset="0"/>
                                </a:rPr>
                                <m:t>𝜋</m:t>
                              </m:r>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𝜎</m:t>
                                      </m:r>
                                    </m:e>
                                  </m:acc>
                                </m:e>
                                <m:sup>
                                  <m:r>
                                    <a:rPr lang="en-US" altLang="zh-CN" sz="2800" b="0" i="1" smtClean="0">
                                      <a:latin typeface="Cambria Math" panose="02040503050406030204" pitchFamily="18" charset="0"/>
                                    </a:rPr>
                                    <m:t>2</m:t>
                                  </m:r>
                                </m:sup>
                              </m:sSup>
                            </m:e>
                          </m:rad>
                        </m:den>
                      </m:f>
                      <m:r>
                        <m:rPr>
                          <m:sty m:val="p"/>
                        </m:rPr>
                        <a:rPr lang="en-US" altLang="zh-CN" sz="2800" b="0" i="0" smtClean="0">
                          <a:latin typeface="Cambria Math" panose="02040503050406030204" pitchFamily="18" charset="0"/>
                        </a:rPr>
                        <m:t>exp</m:t>
                      </m:r>
                      <m:r>
                        <a:rPr lang="en-US" altLang="zh-CN" sz="2800" b="0" i="1" smtClean="0">
                          <a:latin typeface="Cambria Math" panose="02040503050406030204" pitchFamily="18" charset="0"/>
                        </a:rPr>
                        <m:t>⁡[−0.5</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zh-CN" altLang="en-US" sz="2800" i="1">
                                      <a:latin typeface="Cambria Math" panose="02040503050406030204" pitchFamily="18" charset="0"/>
                                    </a:rPr>
                                    <m:t>𝜇</m:t>
                                  </m:r>
                                </m:e>
                              </m:acc>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num>
                        <m:den>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i="1">
                                      <a:latin typeface="Cambria Math" panose="02040503050406030204" pitchFamily="18" charset="0"/>
                                    </a:rPr>
                                    <m:t>𝜎</m:t>
                                  </m:r>
                                </m:e>
                              </m:acc>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oMath>
                  </m:oMathPara>
                </a14:m>
                <a:endParaRPr lang="en-US" altLang="zh-CN" sz="2800" b="0" dirty="0" smtClean="0"/>
              </a:p>
              <a:p>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0286" y="3838059"/>
                <a:ext cx="9018819" cy="1468351"/>
              </a:xfrm>
              <a:prstGeom prst="rect">
                <a:avLst/>
              </a:prstGeom>
              <a:blipFill rotWithShape="0">
                <a:blip r:embed="rId5"/>
                <a:stretch>
                  <a:fillRect/>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0"/>
            <a:ext cx="8750300" cy="1219200"/>
          </a:xfrm>
        </p:spPr>
        <p:txBody>
          <a:bodyPr/>
          <a:lstStyle/>
          <a:p>
            <a:pPr>
              <a:defRPr/>
            </a:pPr>
            <a:r>
              <a:rPr lang="en-CA" b="1" dirty="0" smtClean="0"/>
              <a:t>2</a:t>
            </a:r>
            <a:r>
              <a:rPr lang="en-US" altLang="zh-CN" b="1" dirty="0" smtClean="0"/>
              <a:t>. </a:t>
            </a:r>
            <a:r>
              <a:rPr lang="zh-CN" altLang="en-US" b="1" dirty="0" smtClean="0"/>
              <a:t>最大后验概率方法</a:t>
            </a:r>
            <a:r>
              <a:rPr lang="en-US" altLang="zh-CN" sz="3600" b="1" dirty="0" smtClean="0"/>
              <a:t/>
            </a:r>
            <a:br>
              <a:rPr lang="en-US" altLang="zh-CN" sz="3600" b="1" dirty="0" smtClean="0"/>
            </a:br>
            <a:r>
              <a:rPr lang="en-CA" sz="2800" b="1" dirty="0" smtClean="0"/>
              <a:t>Maximum a posteriori (MAP)</a:t>
            </a:r>
            <a:endParaRPr lang="en-CA" sz="3200" b="1" dirty="0"/>
          </a:p>
        </p:txBody>
      </p:sp>
      <p:sp>
        <p:nvSpPr>
          <p:cNvPr id="20483" name="TextBox 3"/>
          <p:cNvSpPr txBox="1">
            <a:spLocks noChangeArrowheads="1"/>
          </p:cNvSpPr>
          <p:nvPr/>
        </p:nvSpPr>
        <p:spPr bwMode="auto">
          <a:xfrm>
            <a:off x="460375" y="1447800"/>
            <a:ext cx="8424862"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拟合：如命题所述，寻找一组参数使得后验概率</a:t>
            </a:r>
            <a:endParaRPr lang="en-US" altLang="zh-CN" sz="2800" dirty="0" smtClean="0">
              <a:latin typeface="隶书" panose="02010509060101010101" pitchFamily="49" charset="-122"/>
              <a:ea typeface="隶书" panose="02010509060101010101" pitchFamily="49" charset="-122"/>
            </a:endParaRPr>
          </a:p>
          <a:p>
            <a:pPr eaLnBrk="1" hangingPunct="1"/>
            <a:r>
              <a:rPr lang="zh-CN" altLang="en-US" sz="2800" dirty="0" smtClean="0">
                <a:latin typeface="隶书" panose="02010509060101010101" pitchFamily="49" charset="-122"/>
                <a:ea typeface="隶书" panose="02010509060101010101" pitchFamily="49" charset="-122"/>
              </a:rPr>
              <a:t>        最大。</a:t>
            </a:r>
            <a:endParaRPr lang="en-US" altLang="zh-CN" sz="2800" dirty="0" smtClean="0">
              <a:latin typeface="隶书" panose="02010509060101010101" pitchFamily="49" charset="-122"/>
              <a:ea typeface="隶书" panose="02010509060101010101" pitchFamily="49" charset="-122"/>
            </a:endParaRPr>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p:txBody>
      </p:sp>
      <p:pic>
        <p:nvPicPr>
          <p:cNvPr id="204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56607"/>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9"/>
          <p:cNvSpPr txBox="1">
            <a:spLocks noChangeArrowheads="1"/>
          </p:cNvSpPr>
          <p:nvPr/>
        </p:nvSpPr>
        <p:spPr bwMode="auto">
          <a:xfrm>
            <a:off x="460375" y="586216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这里，假设数据独立。</a:t>
            </a:r>
            <a:endParaRPr lang="en-CA" altLang="zh-CN" sz="2400" dirty="0">
              <a:latin typeface="隶书" panose="02010509060101010101" pitchFamily="49" charset="-122"/>
              <a:ea typeface="隶书" panose="02010509060101010101" pitchFamily="49" charset="-122"/>
            </a:endParaRPr>
          </a:p>
        </p:txBody>
      </p:sp>
      <p:sp>
        <p:nvSpPr>
          <p:cNvPr id="4" name="日期占位符 3"/>
          <p:cNvSpPr>
            <a:spLocks noGrp="1"/>
          </p:cNvSpPr>
          <p:nvPr>
            <p:ph type="dt" sz="half" idx="10"/>
          </p:nvPr>
        </p:nvSpPr>
        <p:spPr/>
        <p:txBody>
          <a:bodyPr/>
          <a:lstStyle/>
          <a:p>
            <a:fld id="{693D0AE4-29E8-4EBB-B1B8-18388F87815E}"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27</a:t>
            </a:fld>
            <a:endParaRPr lang="zh-CN" altLang="en-US"/>
          </a:p>
        </p:txBody>
      </p:sp>
      <p:pic>
        <p:nvPicPr>
          <p:cNvPr id="7" name="图片 6"/>
          <p:cNvPicPr>
            <a:picLocks noChangeAspect="1"/>
          </p:cNvPicPr>
          <p:nvPr/>
        </p:nvPicPr>
        <p:blipFill>
          <a:blip r:embed="rId4"/>
          <a:stretch>
            <a:fillRect/>
          </a:stretch>
        </p:blipFill>
        <p:spPr>
          <a:xfrm>
            <a:off x="1057275" y="2456657"/>
            <a:ext cx="6145036" cy="3275038"/>
          </a:xfrm>
          <a:prstGeom prst="rect">
            <a:avLst/>
          </a:prstGeom>
        </p:spPr>
      </p:pic>
      <p:sp>
        <p:nvSpPr>
          <p:cNvPr id="3" name="圆角矩形标注 2"/>
          <p:cNvSpPr/>
          <p:nvPr/>
        </p:nvSpPr>
        <p:spPr>
          <a:xfrm>
            <a:off x="7132460" y="1921430"/>
            <a:ext cx="1650295" cy="1079500"/>
          </a:xfrm>
          <a:prstGeom prst="wedgeRoundRectCallout">
            <a:avLst>
              <a:gd name="adj1" fmla="val -124694"/>
              <a:gd name="adj2" fmla="val 9282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latin typeface="隶书" panose="02010509060101010101" pitchFamily="49" charset="-122"/>
                <a:ea typeface="隶书" panose="02010509060101010101" pitchFamily="49" charset="-122"/>
              </a:rPr>
              <a:t>考虑了先验知识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0418" y="0"/>
            <a:ext cx="7886700" cy="986002"/>
          </a:xfrm>
        </p:spPr>
        <p:txBody>
          <a:bodyPr>
            <a:normAutofit/>
          </a:bodyPr>
          <a:lstStyle/>
          <a:p>
            <a:pPr>
              <a:defRPr/>
            </a:pPr>
            <a:r>
              <a:rPr lang="zh-CN" altLang="en-US" b="1" dirty="0"/>
              <a:t>最大后验概率</a:t>
            </a:r>
            <a:r>
              <a:rPr lang="zh-CN" altLang="en-US" b="1" dirty="0" smtClean="0"/>
              <a:t>方法</a:t>
            </a:r>
            <a:r>
              <a:rPr lang="en-CA" dirty="0" smtClean="0"/>
              <a:t>(MAP)</a:t>
            </a:r>
            <a:endParaRPr lang="en-CA" dirty="0"/>
          </a:p>
        </p:txBody>
      </p:sp>
      <p:sp>
        <p:nvSpPr>
          <p:cNvPr id="21507" name="TextBox 3"/>
          <p:cNvSpPr txBox="1">
            <a:spLocks noChangeArrowheads="1"/>
          </p:cNvSpPr>
          <p:nvPr/>
        </p:nvSpPr>
        <p:spPr bwMode="auto">
          <a:xfrm>
            <a:off x="169333" y="986002"/>
            <a:ext cx="8723842"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zh-CN" altLang="en-US" sz="2800" dirty="0">
                <a:solidFill>
                  <a:prstClr val="black"/>
                </a:solidFill>
                <a:latin typeface="隶书" panose="02010509060101010101" pitchFamily="49" charset="-122"/>
                <a:ea typeface="隶书" panose="02010509060101010101" pitchFamily="49" charset="-122"/>
              </a:rPr>
              <a:t>拟合：如</a:t>
            </a:r>
            <a:r>
              <a:rPr lang="zh-CN" altLang="en-US" sz="2800" dirty="0" smtClean="0">
                <a:solidFill>
                  <a:prstClr val="black"/>
                </a:solidFill>
                <a:latin typeface="隶书" panose="02010509060101010101" pitchFamily="49" charset="-122"/>
                <a:ea typeface="隶书" panose="02010509060101010101" pitchFamily="49" charset="-122"/>
              </a:rPr>
              <a:t>命</a:t>
            </a:r>
            <a:r>
              <a:rPr lang="zh-CN" altLang="en-US" sz="2800" dirty="0">
                <a:latin typeface="隶书" panose="02010509060101010101" pitchFamily="49" charset="-122"/>
                <a:ea typeface="隶书" panose="02010509060101010101" pitchFamily="49" charset="-122"/>
              </a:rPr>
              <a:t>题</a:t>
            </a:r>
            <a:r>
              <a:rPr lang="zh-CN" altLang="en-US" sz="2800" dirty="0" smtClean="0">
                <a:solidFill>
                  <a:prstClr val="black"/>
                </a:solidFill>
                <a:latin typeface="隶书" panose="02010509060101010101" pitchFamily="49" charset="-122"/>
                <a:ea typeface="隶书" panose="02010509060101010101" pitchFamily="49" charset="-122"/>
              </a:rPr>
              <a:t>所</a:t>
            </a:r>
            <a:r>
              <a:rPr lang="zh-CN" altLang="en-US" sz="2800" dirty="0">
                <a:solidFill>
                  <a:prstClr val="black"/>
                </a:solidFill>
                <a:latin typeface="隶书" panose="02010509060101010101" pitchFamily="49" charset="-122"/>
                <a:ea typeface="隶书" panose="02010509060101010101" pitchFamily="49" charset="-122"/>
              </a:rPr>
              <a:t>述，寻找一组参数使得后验概率</a:t>
            </a:r>
            <a:endParaRPr lang="en-US" altLang="zh-CN" sz="2800" dirty="0">
              <a:solidFill>
                <a:prstClr val="black"/>
              </a:solidFill>
              <a:latin typeface="隶书" panose="02010509060101010101" pitchFamily="49" charset="-122"/>
              <a:ea typeface="隶书" panose="02010509060101010101" pitchFamily="49" charset="-122"/>
            </a:endParaRPr>
          </a:p>
          <a:p>
            <a:pPr lvl="0" eaLnBrk="1" hangingPunct="1"/>
            <a:r>
              <a:rPr lang="zh-CN" altLang="en-US" sz="2800" dirty="0">
                <a:solidFill>
                  <a:prstClr val="black"/>
                </a:solidFill>
                <a:latin typeface="隶书" panose="02010509060101010101" pitchFamily="49" charset="-122"/>
                <a:ea typeface="隶书" panose="02010509060101010101" pitchFamily="49" charset="-122"/>
              </a:rPr>
              <a:t>        </a:t>
            </a:r>
            <a:r>
              <a:rPr lang="zh-CN" altLang="en-US" sz="2800" dirty="0" smtClean="0">
                <a:solidFill>
                  <a:prstClr val="black"/>
                </a:solidFill>
                <a:latin typeface="隶书" panose="02010509060101010101" pitchFamily="49" charset="-122"/>
                <a:ea typeface="隶书" panose="02010509060101010101" pitchFamily="49" charset="-122"/>
              </a:rPr>
              <a:t> 最大</a:t>
            </a:r>
            <a:r>
              <a:rPr lang="zh-CN" altLang="en-US" sz="2800" dirty="0">
                <a:solidFill>
                  <a:prstClr val="black"/>
                </a:solidFill>
                <a:latin typeface="隶书" panose="02010509060101010101" pitchFamily="49" charset="-122"/>
                <a:ea typeface="隶书" panose="02010509060101010101" pitchFamily="49" charset="-122"/>
              </a:rPr>
              <a:t>。</a:t>
            </a:r>
            <a:endParaRPr lang="en-US" altLang="zh-CN" sz="2800" dirty="0">
              <a:solidFill>
                <a:prstClr val="black"/>
              </a:solidFill>
              <a:latin typeface="隶书" panose="02010509060101010101" pitchFamily="49" charset="-122"/>
              <a:ea typeface="隶书" panose="02010509060101010101" pitchFamily="49" charset="-122"/>
            </a:endParaRPr>
          </a:p>
          <a:p>
            <a:pPr eaLnBrk="1" hangingPunct="1"/>
            <a:endParaRPr lang="en-CA" altLang="zh-CN" sz="2400" dirty="0" smtClean="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r>
              <a:rPr lang="zh-CN" altLang="en-US" sz="2800" dirty="0" smtClean="0">
                <a:latin typeface="隶书" panose="02010509060101010101" pitchFamily="49" charset="-122"/>
                <a:ea typeface="隶书" panose="02010509060101010101" pitchFamily="49" charset="-122"/>
              </a:rPr>
              <a:t>上</a:t>
            </a:r>
            <a:r>
              <a:rPr lang="zh-CN" altLang="en-US" sz="2800" dirty="0">
                <a:latin typeface="隶书" panose="02010509060101010101" pitchFamily="49" charset="-122"/>
                <a:ea typeface="隶书" panose="02010509060101010101" pitchFamily="49" charset="-122"/>
              </a:rPr>
              <a:t>式中，分母与参数无关，所以简化为：</a:t>
            </a:r>
            <a:endParaRPr lang="en-CA" altLang="zh-CN" sz="2800" dirty="0">
              <a:latin typeface="隶书" panose="02010509060101010101" pitchFamily="49" charset="-122"/>
              <a:ea typeface="隶书" panose="02010509060101010101" pitchFamily="49" charset="-122"/>
            </a:endParaRPr>
          </a:p>
        </p:txBody>
      </p:sp>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74" y="1530432"/>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516" y="4342103"/>
            <a:ext cx="6619814" cy="147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D8D3E6B8-8400-4CD2-968F-B6975C60D0BA}"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28</a:t>
            </a:fld>
            <a:endParaRPr lang="zh-CN" altLang="en-US"/>
          </a:p>
        </p:txBody>
      </p:sp>
      <p:pic>
        <p:nvPicPr>
          <p:cNvPr id="6" name="图片 5"/>
          <p:cNvPicPr>
            <a:picLocks noChangeAspect="1"/>
          </p:cNvPicPr>
          <p:nvPr/>
        </p:nvPicPr>
        <p:blipFill>
          <a:blip r:embed="rId5"/>
          <a:stretch>
            <a:fillRect/>
          </a:stretch>
        </p:blipFill>
        <p:spPr>
          <a:xfrm>
            <a:off x="628650" y="2054929"/>
            <a:ext cx="7413139" cy="1410759"/>
          </a:xfrm>
          <a:prstGeom prst="rect">
            <a:avLst/>
          </a:prstGeom>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79261" y="-1"/>
            <a:ext cx="8229600" cy="1019899"/>
          </a:xfrm>
          <a:prstGeom prst="rect">
            <a:avLst/>
          </a:prstGeom>
        </p:spPr>
        <p:txBody>
          <a:bodyPr anchor="ctr">
            <a:normAutofit/>
          </a:bodyPr>
          <a:lstStyle/>
          <a:p>
            <a:pPr fontAlgn="auto">
              <a:spcAft>
                <a:spcPts val="0"/>
              </a:spcAft>
              <a:defRPr/>
            </a:pPr>
            <a:r>
              <a:rPr lang="zh-CN" altLang="en-US" sz="4400" b="1" dirty="0" smtClean="0">
                <a:latin typeface="隶书" panose="02010509060101010101" pitchFamily="49" charset="-122"/>
                <a:ea typeface="隶书" panose="02010509060101010101" pitchFamily="49" charset="-122"/>
                <a:cs typeface="+mj-cs"/>
              </a:rPr>
              <a:t>拟合正态分布：</a:t>
            </a:r>
            <a:r>
              <a:rPr lang="en-CA" sz="4400" b="1" dirty="0" smtClean="0">
                <a:latin typeface="隶书" panose="02010509060101010101" pitchFamily="49" charset="-122"/>
                <a:ea typeface="隶书" panose="02010509060101010101" pitchFamily="49" charset="-122"/>
                <a:cs typeface="+mj-cs"/>
              </a:rPr>
              <a:t>MAP</a:t>
            </a:r>
            <a:endParaRPr lang="en-CA" sz="4400" b="1" dirty="0">
              <a:latin typeface="隶书" panose="02010509060101010101" pitchFamily="49" charset="-122"/>
              <a:ea typeface="隶书" panose="02010509060101010101" pitchFamily="49" charset="-122"/>
              <a:cs typeface="+mj-cs"/>
            </a:endParaRPr>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0" y="4413957"/>
            <a:ext cx="9000169" cy="108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5"/>
          <p:cNvSpPr txBox="1">
            <a:spLocks noChangeArrowheads="1"/>
          </p:cNvSpPr>
          <p:nvPr/>
        </p:nvSpPr>
        <p:spPr bwMode="auto">
          <a:xfrm>
            <a:off x="288131" y="947311"/>
            <a:ext cx="8424862"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zh-CN" altLang="en-US" sz="2800" dirty="0">
                <a:solidFill>
                  <a:prstClr val="black"/>
                </a:solidFill>
                <a:latin typeface="隶书" panose="02010509060101010101" pitchFamily="49" charset="-122"/>
                <a:ea typeface="隶书" panose="02010509060101010101" pitchFamily="49" charset="-122"/>
              </a:rPr>
              <a:t>拟合：如</a:t>
            </a:r>
            <a:r>
              <a:rPr lang="zh-CN" altLang="en-US" sz="2800" dirty="0" smtClean="0">
                <a:solidFill>
                  <a:prstClr val="black"/>
                </a:solidFill>
                <a:latin typeface="隶书" panose="02010509060101010101" pitchFamily="49" charset="-122"/>
                <a:ea typeface="隶书" panose="02010509060101010101" pitchFamily="49" charset="-122"/>
              </a:rPr>
              <a:t>命题所</a:t>
            </a:r>
            <a:r>
              <a:rPr lang="zh-CN" altLang="en-US" sz="2800" dirty="0">
                <a:solidFill>
                  <a:prstClr val="black"/>
                </a:solidFill>
                <a:latin typeface="隶书" panose="02010509060101010101" pitchFamily="49" charset="-122"/>
                <a:ea typeface="隶书" panose="02010509060101010101" pitchFamily="49" charset="-122"/>
              </a:rPr>
              <a:t>述，寻找一组参数使得后验概率</a:t>
            </a:r>
            <a:endParaRPr lang="en-US" altLang="zh-CN" sz="2800" dirty="0">
              <a:solidFill>
                <a:prstClr val="black"/>
              </a:solidFill>
              <a:latin typeface="隶书" panose="02010509060101010101" pitchFamily="49" charset="-122"/>
              <a:ea typeface="隶书" panose="02010509060101010101" pitchFamily="49" charset="-122"/>
            </a:endParaRPr>
          </a:p>
          <a:p>
            <a:pPr lvl="0" eaLnBrk="1" hangingPunct="1"/>
            <a:r>
              <a:rPr lang="zh-CN" altLang="en-US" sz="2800" dirty="0">
                <a:solidFill>
                  <a:prstClr val="black"/>
                </a:solidFill>
                <a:latin typeface="隶书" panose="02010509060101010101" pitchFamily="49" charset="-122"/>
                <a:ea typeface="隶书" panose="02010509060101010101" pitchFamily="49" charset="-122"/>
              </a:rPr>
              <a:t>        </a:t>
            </a:r>
            <a:r>
              <a:rPr lang="zh-CN" altLang="en-US" sz="2800" dirty="0" smtClean="0">
                <a:solidFill>
                  <a:prstClr val="black"/>
                </a:solidFill>
                <a:latin typeface="隶书" panose="02010509060101010101" pitchFamily="49" charset="-122"/>
                <a:ea typeface="隶书" panose="02010509060101010101" pitchFamily="49" charset="-122"/>
              </a:rPr>
              <a:t>   最大</a:t>
            </a:r>
            <a:r>
              <a:rPr lang="en-US" altLang="zh-CN" sz="2800" dirty="0" smtClean="0">
                <a:solidFill>
                  <a:prstClr val="black"/>
                </a:solidFill>
                <a:latin typeface="隶书" panose="02010509060101010101" pitchFamily="49" charset="-122"/>
                <a:ea typeface="隶书" panose="02010509060101010101" pitchFamily="49" charset="-122"/>
              </a:rPr>
              <a:t>……</a:t>
            </a:r>
            <a:endParaRPr lang="en-US" altLang="zh-CN" sz="2800" dirty="0">
              <a:solidFill>
                <a:prstClr val="black"/>
              </a:solidFill>
              <a:latin typeface="隶书" panose="02010509060101010101" pitchFamily="49" charset="-122"/>
              <a:ea typeface="隶书" panose="02010509060101010101" pitchFamily="49" charset="-122"/>
            </a:endParaRPr>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2400" dirty="0"/>
          </a:p>
          <a:p>
            <a:pPr eaLnBrk="1" hangingPunct="1"/>
            <a:r>
              <a:rPr lang="zh-CN" altLang="en-US" sz="2800" dirty="0" smtClean="0">
                <a:latin typeface="隶书" panose="02010509060101010101" pitchFamily="49" charset="-122"/>
                <a:ea typeface="隶书" panose="02010509060101010101" pitchFamily="49" charset="-122"/>
              </a:rPr>
              <a:t>似然为正态分布</a:t>
            </a:r>
            <a:r>
              <a:rPr lang="en-CA" altLang="zh-CN" sz="2800" dirty="0" smtClean="0">
                <a:latin typeface="隶书" panose="02010509060101010101" pitchFamily="49" charset="-122"/>
                <a:ea typeface="隶书" panose="02010509060101010101" pitchFamily="49" charset="-122"/>
              </a:rPr>
              <a:t>PDF</a:t>
            </a:r>
            <a:endParaRPr lang="en-CA" altLang="zh-CN" sz="2800" dirty="0">
              <a:latin typeface="隶书" panose="02010509060101010101" pitchFamily="49" charset="-122"/>
              <a:ea typeface="隶书" panose="02010509060101010101" pitchFamily="49" charset="-122"/>
            </a:endParaRPr>
          </a:p>
        </p:txBody>
      </p:sp>
      <p:pic>
        <p:nvPicPr>
          <p:cNvPr id="225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608" y="1967210"/>
            <a:ext cx="6100180" cy="135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443" y="1506135"/>
            <a:ext cx="15128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21546D8E-E079-4380-8683-213DF9E1E1D0}"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29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本章结构 </a:t>
            </a:r>
            <a:endParaRPr lang="en-CA" dirty="0"/>
          </a:p>
        </p:txBody>
      </p:sp>
      <p:sp>
        <p:nvSpPr>
          <p:cNvPr id="6" name="Slide Number Placeholder 3"/>
          <p:cNvSpPr txBox="1">
            <a:spLocks/>
          </p:cNvSpPr>
          <p:nvPr/>
        </p:nvSpPr>
        <p:spPr>
          <a:xfrm>
            <a:off x="6553200" y="6356350"/>
            <a:ext cx="2133600" cy="365125"/>
          </a:xfrm>
          <a:prstGeom prst="rect">
            <a:avLst/>
          </a:prstGeom>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eaLnBrk="1" hangingPunct="1"/>
            <a:fld id="{8DFCFFA0-C9F2-4A44-AE9C-56CD8E1EB6D2}" type="slidenum">
              <a:rPr lang="en-CA" altLang="zh-CN" sz="1200">
                <a:solidFill>
                  <a:srgbClr val="898989"/>
                </a:solidFill>
              </a:rPr>
              <a:pPr algn="r" eaLnBrk="1" hangingPunct="1"/>
              <a:t>3</a:t>
            </a:fld>
            <a:endParaRPr lang="en-CA" altLang="zh-CN" sz="1200">
              <a:solidFill>
                <a:srgbClr val="898989"/>
              </a:solidFill>
            </a:endParaRPr>
          </a:p>
        </p:txBody>
      </p:sp>
      <p:sp>
        <p:nvSpPr>
          <p:cNvPr id="8" name="Content Placeholder 7"/>
          <p:cNvSpPr>
            <a:spLocks noGrp="1"/>
          </p:cNvSpPr>
          <p:nvPr>
            <p:ph idx="1"/>
          </p:nvPr>
        </p:nvSpPr>
        <p:spPr>
          <a:xfrm>
            <a:off x="468313" y="1700213"/>
            <a:ext cx="8205787" cy="4114800"/>
          </a:xfrm>
        </p:spPr>
        <p:txBody>
          <a:bodyPr>
            <a:normAutofit/>
          </a:bodyPr>
          <a:lstStyle/>
          <a:p>
            <a:pPr>
              <a:defRPr/>
            </a:pPr>
            <a:r>
              <a:rPr lang="zh-CN" altLang="en-US" dirty="0" smtClean="0">
                <a:latin typeface="Times New Roman" panose="02020603050405020304" pitchFamily="18" charset="0"/>
                <a:cs typeface="Times New Roman" panose="02020603050405020304" pitchFamily="18" charset="0"/>
              </a:rPr>
              <a:t>拟合概率分布</a:t>
            </a:r>
            <a:r>
              <a:rPr lang="en-US" altLang="zh-CN" dirty="0" smtClean="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Fitting probability distributions)</a:t>
            </a:r>
          </a:p>
          <a:p>
            <a:pPr lvl="1">
              <a:defRPr/>
            </a:pPr>
            <a:r>
              <a:rPr lang="zh-CN" altLang="en-US" dirty="0" smtClean="0">
                <a:solidFill>
                  <a:srgbClr val="FF0000"/>
                </a:solidFill>
                <a:latin typeface="Times New Roman" panose="02020603050405020304" pitchFamily="18" charset="0"/>
                <a:cs typeface="Times New Roman" panose="02020603050405020304" pitchFamily="18" charset="0"/>
              </a:rPr>
              <a:t>最大似然（</a:t>
            </a:r>
            <a:r>
              <a:rPr lang="en-CA" dirty="0" smtClean="0">
                <a:solidFill>
                  <a:srgbClr val="FF0000"/>
                </a:solidFill>
                <a:latin typeface="Times New Roman" panose="02020603050405020304" pitchFamily="18" charset="0"/>
                <a:cs typeface="Times New Roman" panose="02020603050405020304" pitchFamily="18" charset="0"/>
              </a:rPr>
              <a:t>Maximum likelihood</a:t>
            </a:r>
            <a:r>
              <a:rPr lang="zh-CN" altLang="en-US" dirty="0" smtClean="0">
                <a:solidFill>
                  <a:srgbClr val="FF0000"/>
                </a:solidFill>
                <a:latin typeface="Times New Roman" panose="02020603050405020304" pitchFamily="18" charset="0"/>
                <a:cs typeface="Times New Roman" panose="02020603050405020304" pitchFamily="18" charset="0"/>
              </a:rPr>
              <a:t>）</a:t>
            </a:r>
            <a:endParaRPr lang="en-CA" dirty="0" smtClean="0">
              <a:solidFill>
                <a:srgbClr val="FF0000"/>
              </a:solidFill>
              <a:latin typeface="Times New Roman" panose="02020603050405020304" pitchFamily="18" charset="0"/>
              <a:cs typeface="Times New Roman" panose="02020603050405020304" pitchFamily="18" charset="0"/>
            </a:endParaRPr>
          </a:p>
          <a:p>
            <a:pPr lvl="1">
              <a:defRPr/>
            </a:pPr>
            <a:r>
              <a:rPr lang="zh-CN" altLang="en-US" dirty="0" smtClean="0">
                <a:solidFill>
                  <a:srgbClr val="FF0000"/>
                </a:solidFill>
                <a:latin typeface="Times New Roman" panose="02020603050405020304" pitchFamily="18" charset="0"/>
                <a:cs typeface="Times New Roman" panose="02020603050405020304" pitchFamily="18" charset="0"/>
              </a:rPr>
              <a:t>最大后验（</a:t>
            </a:r>
            <a:r>
              <a:rPr lang="en-CA" dirty="0" smtClean="0">
                <a:solidFill>
                  <a:srgbClr val="FF0000"/>
                </a:solidFill>
                <a:latin typeface="Times New Roman" panose="02020603050405020304" pitchFamily="18" charset="0"/>
                <a:cs typeface="Times New Roman" panose="02020603050405020304" pitchFamily="18" charset="0"/>
              </a:rPr>
              <a:t>Maximum a posteriori</a:t>
            </a:r>
            <a:r>
              <a:rPr lang="zh-CN" altLang="en-US" dirty="0" smtClean="0">
                <a:solidFill>
                  <a:srgbClr val="FF0000"/>
                </a:solidFill>
                <a:latin typeface="Times New Roman" panose="02020603050405020304" pitchFamily="18" charset="0"/>
                <a:cs typeface="Times New Roman" panose="02020603050405020304" pitchFamily="18" charset="0"/>
              </a:rPr>
              <a:t>）</a:t>
            </a:r>
            <a:endParaRPr lang="en-CA" dirty="0" smtClean="0">
              <a:solidFill>
                <a:srgbClr val="FF0000"/>
              </a:solidFill>
              <a:latin typeface="Times New Roman" panose="02020603050405020304" pitchFamily="18" charset="0"/>
              <a:cs typeface="Times New Roman" panose="02020603050405020304" pitchFamily="18" charset="0"/>
            </a:endParaRPr>
          </a:p>
          <a:p>
            <a:pPr lvl="1">
              <a:defRPr/>
            </a:pPr>
            <a:r>
              <a:rPr lang="zh-CN" altLang="en-US" dirty="0" smtClean="0">
                <a:solidFill>
                  <a:srgbClr val="FF0000"/>
                </a:solidFill>
                <a:latin typeface="Times New Roman" panose="02020603050405020304" pitchFamily="18" charset="0"/>
                <a:cs typeface="Times New Roman" panose="02020603050405020304" pitchFamily="18" charset="0"/>
              </a:rPr>
              <a:t>贝叶斯方法（</a:t>
            </a:r>
            <a:r>
              <a:rPr lang="en-CA" dirty="0" smtClean="0">
                <a:solidFill>
                  <a:srgbClr val="FF0000"/>
                </a:solidFill>
                <a:latin typeface="Times New Roman" panose="02020603050405020304" pitchFamily="18" charset="0"/>
                <a:cs typeface="Times New Roman" panose="02020603050405020304" pitchFamily="18" charset="0"/>
              </a:rPr>
              <a:t>Bayesian approach</a:t>
            </a:r>
            <a:r>
              <a:rPr lang="zh-CN" altLang="en-US" dirty="0" smtClean="0">
                <a:solidFill>
                  <a:srgbClr val="FF0000"/>
                </a:solidFill>
                <a:latin typeface="Times New Roman" panose="02020603050405020304" pitchFamily="18" charset="0"/>
                <a:cs typeface="Times New Roman" panose="02020603050405020304" pitchFamily="18" charset="0"/>
              </a:rPr>
              <a:t>）</a:t>
            </a:r>
            <a:endParaRPr lang="en-CA" dirty="0" smtClean="0">
              <a:solidFill>
                <a:srgbClr val="FF0000"/>
              </a:solidFill>
              <a:latin typeface="Times New Roman" panose="02020603050405020304" pitchFamily="18" charset="0"/>
              <a:cs typeface="Times New Roman" panose="02020603050405020304" pitchFamily="18" charset="0"/>
            </a:endParaRPr>
          </a:p>
          <a:p>
            <a:pPr>
              <a:defRPr/>
            </a:pPr>
            <a:r>
              <a:rPr lang="zh-CN" altLang="en-US" dirty="0" smtClean="0"/>
              <a:t>实例之一，</a:t>
            </a:r>
            <a:r>
              <a:rPr lang="en-CA" altLang="zh-CN" dirty="0" smtClean="0"/>
              <a:t>Normal distribution</a:t>
            </a:r>
            <a:endParaRPr lang="en-CA" dirty="0" smtClean="0"/>
          </a:p>
          <a:p>
            <a:pPr>
              <a:defRPr/>
            </a:pPr>
            <a:r>
              <a:rPr lang="zh-CN" altLang="en-US" dirty="0" smtClean="0"/>
              <a:t>实例之二，</a:t>
            </a:r>
            <a:r>
              <a:rPr lang="en-CA" dirty="0" smtClean="0"/>
              <a:t>Categorical distribution</a:t>
            </a:r>
          </a:p>
          <a:p>
            <a:pPr marL="0" indent="0">
              <a:buFontTx/>
              <a:buNone/>
              <a:defRPr/>
            </a:pPr>
            <a:endParaRPr lang="en-CA" dirty="0"/>
          </a:p>
        </p:txBody>
      </p:sp>
      <p:sp>
        <p:nvSpPr>
          <p:cNvPr id="3" name="日期占位符 2"/>
          <p:cNvSpPr>
            <a:spLocks noGrp="1"/>
          </p:cNvSpPr>
          <p:nvPr>
            <p:ph type="dt" sz="half" idx="10"/>
          </p:nvPr>
        </p:nvSpPr>
        <p:spPr/>
        <p:txBody>
          <a:bodyPr/>
          <a:lstStyle/>
          <a:p>
            <a:fld id="{EF220658-4A84-4B80-807B-64920D584EB3}"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a:t>
            </a:fld>
            <a:endParaRPr lang="zh-CN" altLang="en-US"/>
          </a:p>
        </p:txBody>
      </p:sp>
      <p:sp>
        <p:nvSpPr>
          <p:cNvPr id="9" name="右大括号 8"/>
          <p:cNvSpPr/>
          <p:nvPr/>
        </p:nvSpPr>
        <p:spPr>
          <a:xfrm>
            <a:off x="7304441" y="2259874"/>
            <a:ext cx="755341" cy="15152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sz="2000" dirty="0" smtClean="0">
                <a:latin typeface="隶书" panose="02010509060101010101" pitchFamily="49" charset="-122"/>
                <a:ea typeface="隶书" panose="02010509060101010101" pitchFamily="49" charset="-122"/>
              </a:rPr>
              <a:t>介绍三种方法</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72785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8650" y="55004"/>
            <a:ext cx="8229600" cy="662122"/>
          </a:xfrm>
          <a:prstGeom prst="rect">
            <a:avLst/>
          </a:prstGeom>
        </p:spPr>
        <p:txBody>
          <a:bodyPr anchor="ctr">
            <a:normAutofit fontScale="92500" lnSpcReduction="10000"/>
          </a:bodyPr>
          <a:lstStyle/>
          <a:p>
            <a:pPr fontAlgn="auto">
              <a:spcAft>
                <a:spcPts val="0"/>
              </a:spcAft>
              <a:defRPr/>
            </a:pPr>
            <a:r>
              <a:rPr lang="zh-CN" altLang="en-US" sz="4400" b="1" dirty="0" smtClean="0">
                <a:latin typeface="隶书" panose="02010509060101010101" pitchFamily="49" charset="-122"/>
                <a:ea typeface="隶书" panose="02010509060101010101" pitchFamily="49" charset="-122"/>
              </a:rPr>
              <a:t>拟合正态分布：</a:t>
            </a:r>
            <a:r>
              <a:rPr lang="en-CA" altLang="zh-CN" sz="4400" b="1" dirty="0">
                <a:latin typeface="隶书" panose="02010509060101010101" pitchFamily="49" charset="-122"/>
                <a:ea typeface="隶书" panose="02010509060101010101" pitchFamily="49" charset="-122"/>
              </a:rPr>
              <a:t>MAP</a:t>
            </a:r>
          </a:p>
        </p:txBody>
      </p:sp>
      <p:sp>
        <p:nvSpPr>
          <p:cNvPr id="23555" name="TextBox 4"/>
          <p:cNvSpPr txBox="1">
            <a:spLocks noChangeArrowheads="1"/>
          </p:cNvSpPr>
          <p:nvPr/>
        </p:nvSpPr>
        <p:spPr bwMode="auto">
          <a:xfrm>
            <a:off x="359569" y="872289"/>
            <a:ext cx="8424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smtClean="0">
                <a:latin typeface="隶书" panose="02010509060101010101" pitchFamily="49" charset="-122"/>
                <a:ea typeface="隶书" panose="02010509060101010101" pitchFamily="49" charset="-122"/>
              </a:rPr>
              <a:t>先验，</a:t>
            </a:r>
            <a:r>
              <a:rPr lang="zh-CN" altLang="en-US" sz="2800" dirty="0" smtClean="0">
                <a:latin typeface="隶书" panose="02010509060101010101" pitchFamily="49" charset="-122"/>
                <a:ea typeface="隶书" panose="02010509060101010101" pitchFamily="49" charset="-122"/>
              </a:rPr>
              <a:t>使用共轭先验，正态逆伽马分布</a:t>
            </a:r>
            <a:endParaRPr lang="en-CA" altLang="zh-CN" sz="2400" dirty="0"/>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l="1318"/>
          <a:stretch>
            <a:fillRect/>
          </a:stretch>
        </p:blipFill>
        <p:spPr bwMode="auto">
          <a:xfrm>
            <a:off x="857250" y="3923736"/>
            <a:ext cx="7602538"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87" y="2466863"/>
            <a:ext cx="8892313" cy="106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50" y="1550672"/>
            <a:ext cx="7235859" cy="64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B6A753EA-248D-4BD4-8958-C5CDFDA26A2C}"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188913"/>
            <a:ext cx="8229600" cy="695325"/>
          </a:xfrm>
          <a:prstGeom prst="rect">
            <a:avLst/>
          </a:prstGeom>
        </p:spPr>
        <p:txBody>
          <a:bodyPr anchor="ctr">
            <a:normAutofit lnSpcReduction="10000"/>
          </a:bodyPr>
          <a:lstStyle/>
          <a:p>
            <a:pPr fontAlgn="auto">
              <a:spcAft>
                <a:spcPts val="0"/>
              </a:spcAft>
              <a:defRPr/>
            </a:pPr>
            <a:r>
              <a:rPr lang="zh-CN" altLang="en-US" sz="4400" b="1" dirty="0" smtClean="0">
                <a:latin typeface="隶书" panose="02010509060101010101" pitchFamily="49" charset="-122"/>
                <a:ea typeface="隶书" panose="02010509060101010101" pitchFamily="49" charset="-122"/>
              </a:rPr>
              <a:t>拟合正态分布：</a:t>
            </a:r>
            <a:r>
              <a:rPr lang="en-CA" altLang="zh-CN" sz="4400" b="1" dirty="0">
                <a:latin typeface="隶书" panose="02010509060101010101" pitchFamily="49" charset="-122"/>
                <a:ea typeface="隶书" panose="02010509060101010101" pitchFamily="49" charset="-122"/>
              </a:rPr>
              <a:t>MAP</a:t>
            </a:r>
          </a:p>
        </p:txBody>
      </p:sp>
      <p:sp>
        <p:nvSpPr>
          <p:cNvPr id="24579" name="TextBox 5"/>
          <p:cNvSpPr txBox="1">
            <a:spLocks noChangeArrowheads="1"/>
          </p:cNvSpPr>
          <p:nvPr/>
        </p:nvSpPr>
        <p:spPr bwMode="auto">
          <a:xfrm>
            <a:off x="1135063" y="3763431"/>
            <a:ext cx="145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dirty="0"/>
              <a:t>Likelihood</a:t>
            </a:r>
          </a:p>
        </p:txBody>
      </p:sp>
      <p:sp>
        <p:nvSpPr>
          <p:cNvPr id="24580" name="TextBox 6"/>
          <p:cNvSpPr txBox="1">
            <a:spLocks noChangeArrowheads="1"/>
          </p:cNvSpPr>
          <p:nvPr/>
        </p:nvSpPr>
        <p:spPr bwMode="auto">
          <a:xfrm>
            <a:off x="4376738" y="3763431"/>
            <a:ext cx="79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dirty="0"/>
              <a:t>Prior</a:t>
            </a:r>
          </a:p>
        </p:txBody>
      </p:sp>
      <p:sp>
        <p:nvSpPr>
          <p:cNvPr id="24581" name="TextBox 7"/>
          <p:cNvSpPr txBox="1">
            <a:spLocks noChangeArrowheads="1"/>
          </p:cNvSpPr>
          <p:nvPr/>
        </p:nvSpPr>
        <p:spPr bwMode="auto">
          <a:xfrm>
            <a:off x="6899275" y="3691994"/>
            <a:ext cx="1316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dirty="0"/>
              <a:t>Posterior</a:t>
            </a:r>
          </a:p>
        </p:txBody>
      </p:sp>
      <p:pic>
        <p:nvPicPr>
          <p:cNvPr id="245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9" y="4291047"/>
            <a:ext cx="9143181" cy="213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25" y="948617"/>
            <a:ext cx="8670925"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FA9A4BAC-92CD-4751-A43A-9E4ED66B05A2}"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31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4109"/>
            <a:ext cx="8520113" cy="933994"/>
          </a:xfrm>
        </p:spPr>
        <p:txBody>
          <a:bodyPr/>
          <a:lstStyle/>
          <a:p>
            <a:pPr fontAlgn="auto">
              <a:spcAft>
                <a:spcPts val="0"/>
              </a:spcAft>
              <a:defRPr/>
            </a:pPr>
            <a:r>
              <a:rPr lang="zh-CN" altLang="en-US" b="1" dirty="0" smtClean="0"/>
              <a:t>拟合正态分布：</a:t>
            </a:r>
            <a:r>
              <a:rPr lang="en-CA" altLang="zh-CN" b="1" dirty="0"/>
              <a:t>MAP</a:t>
            </a:r>
          </a:p>
        </p:txBody>
      </p:sp>
      <p:sp>
        <p:nvSpPr>
          <p:cNvPr id="25603" name="TextBox 6"/>
          <p:cNvSpPr txBox="1">
            <a:spLocks noChangeArrowheads="1"/>
          </p:cNvSpPr>
          <p:nvPr/>
        </p:nvSpPr>
        <p:spPr bwMode="auto">
          <a:xfrm>
            <a:off x="468313" y="3500451"/>
            <a:ext cx="741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取对数</a:t>
            </a:r>
            <a:r>
              <a:rPr lang="en-CA" altLang="zh-CN" sz="2800" dirty="0" smtClean="0">
                <a:latin typeface="隶书" panose="02010509060101010101" pitchFamily="49" charset="-122"/>
                <a:ea typeface="隶书" panose="02010509060101010101" pitchFamily="49" charset="-122"/>
              </a:rPr>
              <a:t>log</a:t>
            </a:r>
            <a:r>
              <a:rPr lang="en-US" altLang="zh-CN" sz="2800" dirty="0" smtClean="0">
                <a:latin typeface="隶书" panose="02010509060101010101" pitchFamily="49" charset="-122"/>
                <a:ea typeface="隶书" panose="02010509060101010101" pitchFamily="49" charset="-122"/>
              </a:rPr>
              <a:t>--</a:t>
            </a:r>
            <a:r>
              <a:rPr lang="zh-CN" altLang="en-US" sz="2800" dirty="0" smtClean="0">
                <a:latin typeface="隶书" panose="02010509060101010101" pitchFamily="49" charset="-122"/>
                <a:ea typeface="隶书" panose="02010509060101010101" pitchFamily="49" charset="-122"/>
              </a:rPr>
              <a:t>不会改变最大值位置</a:t>
            </a:r>
            <a:endParaRPr lang="en-CA" altLang="zh-CN" sz="2800" dirty="0">
              <a:latin typeface="隶书" panose="02010509060101010101" pitchFamily="49" charset="-122"/>
              <a:ea typeface="隶书" panose="02010509060101010101" pitchFamily="49" charset="-122"/>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1" y="1103701"/>
            <a:ext cx="9113080" cy="212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6" y="4263909"/>
            <a:ext cx="8952888" cy="92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78C9F591-64ED-4A3C-92E1-53AE1A6CB811}"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9591"/>
            <a:ext cx="7886700" cy="866878"/>
          </a:xfrm>
        </p:spPr>
        <p:txBody>
          <a:bodyPr>
            <a:normAutofit/>
          </a:bodyPr>
          <a:lstStyle/>
          <a:p>
            <a:pPr fontAlgn="auto">
              <a:spcAft>
                <a:spcPts val="0"/>
              </a:spcAft>
              <a:defRPr/>
            </a:pPr>
            <a:r>
              <a:rPr lang="zh-CN" altLang="en-US" b="1" dirty="0" smtClean="0"/>
              <a:t>拟合正态分布：</a:t>
            </a:r>
            <a:r>
              <a:rPr lang="en-CA" altLang="zh-CN" b="1" dirty="0"/>
              <a:t>MAP</a:t>
            </a:r>
          </a:p>
        </p:txBody>
      </p:sp>
      <p:sp>
        <p:nvSpPr>
          <p:cNvPr id="26627" name="TextBox 3"/>
          <p:cNvSpPr txBox="1">
            <a:spLocks noChangeArrowheads="1"/>
          </p:cNvSpPr>
          <p:nvPr/>
        </p:nvSpPr>
        <p:spPr bwMode="auto">
          <a:xfrm>
            <a:off x="603250" y="1484313"/>
            <a:ext cx="1800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800" dirty="0">
                <a:latin typeface="隶书" panose="02010509060101010101" pitchFamily="49" charset="-122"/>
                <a:ea typeface="隶书" panose="02010509060101010101" pitchFamily="49" charset="-122"/>
              </a:rPr>
              <a:t>MAP </a:t>
            </a:r>
            <a:r>
              <a:rPr lang="zh-CN" altLang="en-US" sz="2800" dirty="0" smtClean="0">
                <a:latin typeface="隶书" panose="02010509060101010101" pitchFamily="49" charset="-122"/>
                <a:ea typeface="隶书" panose="02010509060101010101" pitchFamily="49" charset="-122"/>
              </a:rPr>
              <a:t>解为</a:t>
            </a:r>
            <a:r>
              <a:rPr lang="en-CA" altLang="zh-CN" sz="2800" dirty="0" smtClean="0">
                <a:latin typeface="隶书" panose="02010509060101010101" pitchFamily="49" charset="-122"/>
                <a:ea typeface="隶书" panose="02010509060101010101" pitchFamily="49" charset="-122"/>
              </a:rPr>
              <a:t>:</a:t>
            </a:r>
            <a:endParaRPr lang="en-CA" altLang="zh-CN" sz="2800" dirty="0">
              <a:latin typeface="隶书" panose="02010509060101010101" pitchFamily="49" charset="-122"/>
              <a:ea typeface="隶书" panose="02010509060101010101" pitchFamily="49" charset="-122"/>
            </a:endParaRPr>
          </a:p>
        </p:txBody>
      </p:sp>
      <p:pic>
        <p:nvPicPr>
          <p:cNvPr id="266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628775"/>
            <a:ext cx="356393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984500"/>
            <a:ext cx="6119812"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4868863"/>
            <a:ext cx="237648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Box 9"/>
          <p:cNvSpPr txBox="1">
            <a:spLocks noChangeArrowheads="1"/>
          </p:cNvSpPr>
          <p:nvPr/>
        </p:nvSpPr>
        <p:spPr bwMode="auto">
          <a:xfrm>
            <a:off x="684213" y="4149725"/>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均值重写为数据均值与先验均值的加权和：</a:t>
            </a:r>
            <a:endParaRPr lang="en-CA" altLang="zh-CN" sz="2400" dirty="0"/>
          </a:p>
        </p:txBody>
      </p:sp>
      <p:sp>
        <p:nvSpPr>
          <p:cNvPr id="3" name="日期占位符 2"/>
          <p:cNvSpPr>
            <a:spLocks noGrp="1"/>
          </p:cNvSpPr>
          <p:nvPr>
            <p:ph type="dt" sz="half" idx="10"/>
          </p:nvPr>
        </p:nvSpPr>
        <p:spPr/>
        <p:txBody>
          <a:bodyPr/>
          <a:lstStyle/>
          <a:p>
            <a:fld id="{2A85F248-6DA6-4CC0-952C-4E4481203F61}"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endParaRPr lang="en-CA"/>
          </a:p>
        </p:txBody>
      </p:sp>
      <p:sp>
        <p:nvSpPr>
          <p:cNvPr id="6" name="Title 1"/>
          <p:cNvSpPr>
            <a:spLocks noGrp="1"/>
          </p:cNvSpPr>
          <p:nvPr>
            <p:ph type="title"/>
          </p:nvPr>
        </p:nvSpPr>
        <p:spPr>
          <a:xfrm>
            <a:off x="457200" y="274638"/>
            <a:ext cx="8229600" cy="809579"/>
          </a:xfrm>
        </p:spPr>
        <p:txBody>
          <a:bodyPr>
            <a:normAutofit/>
          </a:bodyPr>
          <a:lstStyle/>
          <a:p>
            <a:pPr fontAlgn="auto">
              <a:spcAft>
                <a:spcPts val="0"/>
              </a:spcAft>
              <a:defRPr/>
            </a:pPr>
            <a:r>
              <a:rPr lang="zh-CN" altLang="en-US" b="1" dirty="0" smtClean="0"/>
              <a:t>拟合正态分布：</a:t>
            </a:r>
            <a:r>
              <a:rPr lang="en-CA" altLang="zh-CN" b="1" dirty="0"/>
              <a:t>MAP</a:t>
            </a:r>
          </a:p>
        </p:txBody>
      </p:sp>
      <p:sp>
        <p:nvSpPr>
          <p:cNvPr id="27652" name="TextBox 6"/>
          <p:cNvSpPr txBox="1">
            <a:spLocks noChangeArrowheads="1"/>
          </p:cNvSpPr>
          <p:nvPr/>
        </p:nvSpPr>
        <p:spPr bwMode="auto">
          <a:xfrm>
            <a:off x="900113" y="6381750"/>
            <a:ext cx="1522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50 data points</a:t>
            </a:r>
          </a:p>
        </p:txBody>
      </p:sp>
      <p:sp>
        <p:nvSpPr>
          <p:cNvPr id="27653" name="TextBox 7"/>
          <p:cNvSpPr txBox="1">
            <a:spLocks noChangeArrowheads="1"/>
          </p:cNvSpPr>
          <p:nvPr/>
        </p:nvSpPr>
        <p:spPr bwMode="auto">
          <a:xfrm>
            <a:off x="4030663" y="6381750"/>
            <a:ext cx="1404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5 data points</a:t>
            </a:r>
          </a:p>
        </p:txBody>
      </p:sp>
      <p:sp>
        <p:nvSpPr>
          <p:cNvPr id="27654" name="TextBox 8"/>
          <p:cNvSpPr txBox="1">
            <a:spLocks noChangeArrowheads="1"/>
          </p:cNvSpPr>
          <p:nvPr/>
        </p:nvSpPr>
        <p:spPr bwMode="auto">
          <a:xfrm>
            <a:off x="7019925" y="6381750"/>
            <a:ext cx="1406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1 data points</a:t>
            </a:r>
          </a:p>
        </p:txBody>
      </p:sp>
      <p:pic>
        <p:nvPicPr>
          <p:cNvPr id="276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412875"/>
            <a:ext cx="8748713"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31FB8BD0-BA3D-4976-946F-8DECFF3A8C20}"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最大后验</a:t>
            </a:r>
            <a:r>
              <a:rPr lang="en-CA" dirty="0" smtClean="0"/>
              <a:t>(MAP)</a:t>
            </a:r>
            <a:endParaRPr lang="en-CA" dirty="0"/>
          </a:p>
        </p:txBody>
      </p:sp>
      <p:sp>
        <p:nvSpPr>
          <p:cNvPr id="28675" name="TextBox 3"/>
          <p:cNvSpPr txBox="1">
            <a:spLocks noChangeArrowheads="1"/>
          </p:cNvSpPr>
          <p:nvPr/>
        </p:nvSpPr>
        <p:spPr bwMode="auto">
          <a:xfrm>
            <a:off x="468313" y="1440451"/>
            <a:ext cx="84248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800" b="1" dirty="0" smtClean="0">
                <a:latin typeface="隶书" panose="02010509060101010101" pitchFamily="49" charset="-122"/>
                <a:ea typeface="隶书" panose="02010509060101010101" pitchFamily="49" charset="-122"/>
              </a:rPr>
              <a:t>预测密度：</a:t>
            </a:r>
            <a:endParaRPr lang="en-CA" altLang="zh-CN" sz="2800" dirty="0">
              <a:latin typeface="隶书" panose="02010509060101010101" pitchFamily="49" charset="-122"/>
              <a:ea typeface="隶书" panose="02010509060101010101" pitchFamily="49" charset="-122"/>
            </a:endParaRPr>
          </a:p>
          <a:p>
            <a:pPr eaLnBrk="1" hangingPunct="1"/>
            <a:r>
              <a:rPr lang="zh-CN" altLang="en-US" sz="2800" dirty="0" smtClean="0">
                <a:latin typeface="隶书" panose="02010509060101010101" pitchFamily="49" charset="-122"/>
                <a:ea typeface="隶书" panose="02010509060101010101" pitchFamily="49" charset="-122"/>
              </a:rPr>
              <a:t>基于通过</a:t>
            </a:r>
            <a:r>
              <a:rPr lang="en-US" altLang="zh-CN" sz="2800" dirty="0" smtClean="0">
                <a:latin typeface="隶书" panose="02010509060101010101" pitchFamily="49" charset="-122"/>
                <a:ea typeface="隶书" panose="02010509060101010101" pitchFamily="49" charset="-122"/>
              </a:rPr>
              <a:t>MAP</a:t>
            </a:r>
            <a:r>
              <a:rPr lang="zh-CN" altLang="en-US" sz="2800" dirty="0" smtClean="0">
                <a:latin typeface="隶书" panose="02010509060101010101" pitchFamily="49" charset="-122"/>
                <a:ea typeface="隶书" panose="02010509060101010101" pitchFamily="49" charset="-122"/>
              </a:rPr>
              <a:t>方法学习到的参数模型，计算新的数据   的概率分布预测值</a:t>
            </a:r>
            <a:endParaRPr lang="en-CA" altLang="zh-CN" sz="2800" dirty="0">
              <a:latin typeface="隶书" panose="02010509060101010101" pitchFamily="49" charset="-122"/>
              <a:ea typeface="隶书" panose="02010509060101010101" pitchFamily="49" charset="-122"/>
            </a:endParaRPr>
          </a:p>
        </p:txBody>
      </p:sp>
      <p:pic>
        <p:nvPicPr>
          <p:cNvPr id="286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587" y="2403565"/>
            <a:ext cx="11414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l="41895" r="31883"/>
          <a:stretch>
            <a:fillRect/>
          </a:stretch>
        </p:blipFill>
        <p:spPr bwMode="auto">
          <a:xfrm>
            <a:off x="8588374" y="1912285"/>
            <a:ext cx="339301" cy="49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日期占位符 2"/>
          <p:cNvSpPr>
            <a:spLocks noGrp="1"/>
          </p:cNvSpPr>
          <p:nvPr>
            <p:ph type="dt" sz="quarter" idx="4294967295"/>
          </p:nvPr>
        </p:nvSpPr>
        <p:spPr>
          <a:xfrm>
            <a:off x="457200" y="6356350"/>
            <a:ext cx="2133600" cy="365125"/>
          </a:xfrm>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E4937E2-3DD3-4581-973D-6069C7B235A0}" type="datetime8">
              <a:rPr lang="en-CA" altLang="zh-CN" smtClean="0"/>
              <a:t>2016-09-19 8:36 AM</a:t>
            </a:fld>
            <a:endParaRPr lang="en-CA" altLang="zh-CN" smtClean="0"/>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5840" y="3602925"/>
                <a:ext cx="9133013" cy="1506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𝑟</m:t>
                          </m:r>
                        </m:sub>
                      </m:sSub>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m:t>
                              </m:r>
                            </m:sup>
                          </m:sSup>
                        </m:e>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𝜃</m:t>
                              </m:r>
                            </m:e>
                          </m:acc>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𝑁𝑜𝑟𝑚</m:t>
                          </m:r>
                        </m:e>
                        <m:sub>
                          <m:r>
                            <a:rPr lang="en-US" altLang="zh-CN" sz="2800" b="0" i="1" smtClean="0">
                              <a:latin typeface="Cambria Math" panose="02040503050406030204" pitchFamily="18" charset="0"/>
                            </a:rPr>
                            <m:t>𝑥</m:t>
                          </m:r>
                        </m:sub>
                      </m:sSub>
                      <m:d>
                        <m:dPr>
                          <m:begChr m:val="["/>
                          <m:endChr m:val="]"/>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𝜇</m:t>
                              </m:r>
                            </m:e>
                          </m:acc>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𝜎</m:t>
                                  </m:r>
                                </m:e>
                              </m:acc>
                            </m:e>
                            <m:sup>
                              <m:r>
                                <a:rPr lang="en-US" altLang="zh-CN" sz="2800" b="0" i="1" smtClean="0">
                                  <a:latin typeface="Cambria Math" panose="02040503050406030204" pitchFamily="18" charset="0"/>
                                </a:rPr>
                                <m:t>2</m:t>
                              </m:r>
                            </m:sup>
                          </m:sSup>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2</m:t>
                              </m:r>
                              <m:r>
                                <a:rPr lang="zh-CN" altLang="en-US" sz="2800" b="0" i="1" smtClean="0">
                                  <a:latin typeface="Cambria Math" panose="02040503050406030204" pitchFamily="18" charset="0"/>
                                </a:rPr>
                                <m:t>𝜋</m:t>
                              </m:r>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𝜎</m:t>
                                      </m:r>
                                    </m:e>
                                  </m:acc>
                                </m:e>
                                <m:sup>
                                  <m:r>
                                    <a:rPr lang="en-US" altLang="zh-CN" sz="2800" b="0" i="1" smtClean="0">
                                      <a:latin typeface="Cambria Math" panose="02040503050406030204" pitchFamily="18" charset="0"/>
                                    </a:rPr>
                                    <m:t>2</m:t>
                                  </m:r>
                                </m:sup>
                              </m:sSup>
                            </m:e>
                          </m:rad>
                        </m:den>
                      </m:f>
                      <m:r>
                        <m:rPr>
                          <m:sty m:val="p"/>
                        </m:rPr>
                        <a:rPr lang="en-US" altLang="zh-CN" sz="2800" b="0" i="0" smtClean="0">
                          <a:latin typeface="Cambria Math" panose="02040503050406030204" pitchFamily="18" charset="0"/>
                        </a:rPr>
                        <m:t>exp</m:t>
                      </m:r>
                      <m:r>
                        <a:rPr lang="en-US" altLang="zh-CN" sz="2800" b="0" i="1" smtClean="0">
                          <a:latin typeface="Cambria Math" panose="02040503050406030204" pitchFamily="18" charset="0"/>
                        </a:rPr>
                        <m:t>⁡[−0.5</m:t>
                      </m:r>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zh-CN" altLang="en-US" sz="2800" i="1">
                                      <a:latin typeface="Cambria Math" panose="02040503050406030204" pitchFamily="18" charset="0"/>
                                    </a:rPr>
                                    <m:t>𝜇</m:t>
                                  </m:r>
                                </m:e>
                              </m:acc>
                              <m:r>
                                <a:rPr lang="en-US" altLang="zh-CN" sz="2800" b="0" i="1" smtClean="0">
                                  <a:latin typeface="Cambria Math" panose="02040503050406030204" pitchFamily="18" charset="0"/>
                                </a:rPr>
                                <m:t>)</m:t>
                              </m:r>
                            </m:e>
                            <m:sup>
                              <m:r>
                                <a:rPr lang="en-US" altLang="zh-CN" sz="2800" b="0" i="1" smtClean="0">
                                  <a:latin typeface="Cambria Math" panose="02040503050406030204" pitchFamily="18" charset="0"/>
                                </a:rPr>
                                <m:t>2</m:t>
                              </m:r>
                            </m:sup>
                          </m:sSup>
                        </m:num>
                        <m:den>
                          <m:sSup>
                            <m:sSupPr>
                              <m:ctrlPr>
                                <a:rPr lang="en-US" altLang="zh-CN" sz="2800" b="0" i="1" smtClean="0">
                                  <a:latin typeface="Cambria Math" panose="02040503050406030204" pitchFamily="18" charset="0"/>
                                </a:rPr>
                              </m:ctrlPr>
                            </m:sSupPr>
                            <m:e>
                              <m:acc>
                                <m:accPr>
                                  <m:chr m:val="̂"/>
                                  <m:ctrlPr>
                                    <a:rPr lang="en-US" altLang="zh-CN" sz="2800" b="0" i="1" smtClean="0">
                                      <a:latin typeface="Cambria Math" panose="02040503050406030204" pitchFamily="18" charset="0"/>
                                    </a:rPr>
                                  </m:ctrlPr>
                                </m:accPr>
                                <m:e>
                                  <m:r>
                                    <a:rPr lang="zh-CN" altLang="en-US" sz="2800" i="1">
                                      <a:latin typeface="Cambria Math" panose="02040503050406030204" pitchFamily="18" charset="0"/>
                                    </a:rPr>
                                    <m:t>𝜎</m:t>
                                  </m:r>
                                </m:e>
                              </m:acc>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oMath>
                  </m:oMathPara>
                </a14:m>
                <a:endParaRPr lang="en-US" altLang="zh-CN" sz="2800" b="0" dirty="0" smtClean="0"/>
              </a:p>
              <a:p>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5840" y="3602925"/>
                <a:ext cx="9133013" cy="1506503"/>
              </a:xfrm>
              <a:prstGeom prst="rect">
                <a:avLst/>
              </a:prstGeom>
              <a:blipFill rotWithShape="0">
                <a:blip r:embed="rId5"/>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smtClean="0"/>
              <a:t>3. </a:t>
            </a:r>
            <a:r>
              <a:rPr lang="zh-CN" altLang="en-US" dirty="0" smtClean="0"/>
              <a:t>贝叶斯方法</a:t>
            </a:r>
            <a:endParaRPr lang="en-CA" dirty="0"/>
          </a:p>
        </p:txBody>
      </p:sp>
      <mc:AlternateContent xmlns:mc="http://schemas.openxmlformats.org/markup-compatibility/2006" xmlns:a14="http://schemas.microsoft.com/office/drawing/2010/main">
        <mc:Choice Requires="a14">
          <p:sp>
            <p:nvSpPr>
              <p:cNvPr id="29699" name="TextBox 3"/>
              <p:cNvSpPr txBox="1">
                <a:spLocks noChangeArrowheads="1"/>
              </p:cNvSpPr>
              <p:nvPr/>
            </p:nvSpPr>
            <p:spPr bwMode="auto">
              <a:xfrm>
                <a:off x="468313" y="1285919"/>
                <a:ext cx="8424862" cy="46474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拟合</a:t>
                </a:r>
                <a:r>
                  <a:rPr lang="en-US" altLang="zh-CN" sz="2800" dirty="0" smtClean="0">
                    <a:latin typeface="隶书" panose="02010509060101010101" pitchFamily="49" charset="-122"/>
                    <a:ea typeface="隶书" panose="02010509060101010101" pitchFamily="49" charset="-122"/>
                  </a:rPr>
                  <a:t>:</a:t>
                </a:r>
                <a:endParaRPr lang="en-CA" altLang="zh-CN" sz="2800" dirty="0">
                  <a:latin typeface="隶书" panose="02010509060101010101" pitchFamily="49" charset="-122"/>
                  <a:ea typeface="隶书" panose="02010509060101010101" pitchFamily="49" charset="-122"/>
                </a:endParaRPr>
              </a:p>
              <a:p>
                <a:pPr eaLnBrk="1" hangingPunct="1"/>
                <a:r>
                  <a:rPr lang="zh-CN" altLang="en-US" sz="2800" dirty="0" smtClean="0">
                    <a:latin typeface="隶书" panose="02010509060101010101" pitchFamily="49" charset="-122"/>
                    <a:ea typeface="隶书" panose="02010509060101010101" pitchFamily="49" charset="-122"/>
                  </a:rPr>
                  <a:t>基于所有可能的参数</a:t>
                </a:r>
                <a14:m>
                  <m:oMath xmlns:m="http://schemas.openxmlformats.org/officeDocument/2006/math">
                    <m:r>
                      <a:rPr lang="zh-CN" altLang="en-US" sz="2800" b="0" i="1" smtClean="0">
                        <a:latin typeface="Cambria Math" panose="02040503050406030204" pitchFamily="18" charset="0"/>
                        <a:ea typeface="隶书" panose="02010509060101010101" pitchFamily="49" charset="-122"/>
                      </a:rPr>
                      <m:t>值</m:t>
                    </m:r>
                    <m:r>
                      <m:rPr>
                        <m:sty m:val="p"/>
                      </m:rPr>
                      <a:rPr lang="el-GR" altLang="zh-CN" sz="2800" i="1" smtClean="0">
                        <a:latin typeface="Cambria Math" panose="02040503050406030204" pitchFamily="18" charset="0"/>
                        <a:ea typeface="隶书" panose="02010509060101010101" pitchFamily="49" charset="-122"/>
                      </a:rPr>
                      <m:t>θ</m:t>
                    </m:r>
                  </m:oMath>
                </a14:m>
                <a:r>
                  <a:rPr lang="zh-CN" altLang="en-US" sz="2800" dirty="0" smtClean="0">
                    <a:latin typeface="隶书" panose="02010509060101010101" pitchFamily="49" charset="-122"/>
                    <a:ea typeface="隶书" panose="02010509060101010101" pitchFamily="49" charset="-122"/>
                  </a:rPr>
                  <a:t>，使用</a:t>
                </a:r>
                <a:r>
                  <a:rPr lang="en-US" altLang="zh-CN" sz="2800" dirty="0" smtClean="0">
                    <a:latin typeface="隶书" panose="02010509060101010101" pitchFamily="49" charset="-122"/>
                    <a:ea typeface="隶书" panose="02010509060101010101" pitchFamily="49" charset="-122"/>
                  </a:rPr>
                  <a:t>Bayes</a:t>
                </a:r>
                <a:r>
                  <a:rPr lang="zh-CN" altLang="en-US" sz="2800" dirty="0" smtClean="0">
                    <a:latin typeface="隶书" panose="02010509060101010101" pitchFamily="49" charset="-122"/>
                    <a:ea typeface="隶书" panose="02010509060101010101" pitchFamily="49" charset="-122"/>
                  </a:rPr>
                  <a:t>公式，计算后验分布；所有可能的参数值用其概率密度表示：</a:t>
                </a:r>
                <a:endParaRPr lang="en-CA" altLang="zh-CN" sz="2800" dirty="0">
                  <a:latin typeface="隶书" panose="02010509060101010101" pitchFamily="49" charset="-122"/>
                  <a:ea typeface="隶书" panose="02010509060101010101" pitchFamily="49" charset="-122"/>
                </a:endParaRPr>
              </a:p>
              <a:p>
                <a:pPr eaLnBrk="1" hangingPunct="1"/>
                <a:endParaRPr lang="en-CA" altLang="zh-CN" sz="2400" dirty="0"/>
              </a:p>
              <a:p>
                <a:pPr eaLnBrk="1" hangingPunct="1"/>
                <a:endParaRPr lang="en-CA" altLang="zh-CN" sz="2400" dirty="0"/>
              </a:p>
              <a:p>
                <a:pPr eaLnBrk="1" hangingPunct="1"/>
                <a:endParaRPr lang="en-CA" altLang="zh-CN" sz="2400" dirty="0"/>
              </a:p>
              <a:p>
                <a:pPr eaLnBrk="1" hangingPunct="1"/>
                <a:endParaRPr lang="en-CA" altLang="zh-CN" sz="800" dirty="0"/>
              </a:p>
              <a:p>
                <a:pPr eaLnBrk="1" hangingPunct="1"/>
                <a:endParaRPr lang="en-CA" altLang="zh-CN" sz="800" dirty="0"/>
              </a:p>
              <a:p>
                <a:pPr eaLnBrk="1" hangingPunct="1"/>
                <a:endParaRPr lang="en-CA" altLang="zh-CN" sz="800" dirty="0"/>
              </a:p>
              <a:p>
                <a:pPr eaLnBrk="1" hangingPunct="1"/>
                <a:endParaRPr lang="en-CA" altLang="zh-CN" sz="800" dirty="0"/>
              </a:p>
              <a:p>
                <a:pPr eaLnBrk="1" hangingPunct="1"/>
                <a:endParaRPr lang="en-CA" altLang="zh-CN" sz="2400" dirty="0"/>
              </a:p>
              <a:p>
                <a:pPr eaLnBrk="1" hangingPunct="1"/>
                <a:r>
                  <a:rPr lang="zh-CN" altLang="en-US" sz="2800" dirty="0" smtClean="0">
                    <a:latin typeface="隶书" panose="02010509060101010101" pitchFamily="49" charset="-122"/>
                    <a:ea typeface="隶书" panose="02010509060101010101" pitchFamily="49" charset="-122"/>
                  </a:rPr>
                  <a:t>思想：任何参数值对数据样本都可能产生影响（贡献），为何</a:t>
                </a:r>
                <a:r>
                  <a:rPr lang="zh-CN" altLang="en-US" sz="2800" dirty="0">
                    <a:latin typeface="隶书" panose="02010509060101010101" pitchFamily="49" charset="-122"/>
                    <a:ea typeface="隶书" panose="02010509060101010101" pitchFamily="49" charset="-122"/>
                  </a:rPr>
                  <a:t>只选择一组参数值？有多组参数都可以解释数据，尝试使用所有可能的参数。</a:t>
                </a:r>
                <a:endParaRPr lang="en-US" altLang="zh-CN" sz="2800" dirty="0">
                  <a:latin typeface="隶书" panose="02010509060101010101" pitchFamily="49" charset="-122"/>
                  <a:ea typeface="隶书" panose="02010509060101010101" pitchFamily="49" charset="-122"/>
                </a:endParaRPr>
              </a:p>
            </p:txBody>
          </p:sp>
        </mc:Choice>
        <mc:Fallback xmlns="">
          <p:sp>
            <p:nvSpPr>
              <p:cNvPr id="29699" name="TextBox 3"/>
              <p:cNvSpPr txBox="1">
                <a:spLocks noRot="1" noChangeAspect="1" noMove="1" noResize="1" noEditPoints="1" noAdjustHandles="1" noChangeArrowheads="1" noChangeShapeType="1" noTextEdit="1"/>
              </p:cNvSpPr>
              <p:nvPr/>
            </p:nvSpPr>
            <p:spPr bwMode="auto">
              <a:xfrm>
                <a:off x="468313" y="1285919"/>
                <a:ext cx="8424862" cy="4647426"/>
              </a:xfrm>
              <a:prstGeom prst="rect">
                <a:avLst/>
              </a:prstGeom>
              <a:blipFill rotWithShape="0">
                <a:blip r:embed="rId3"/>
                <a:stretch>
                  <a:fillRect l="-1520" t="-1444" r="-868" b="-27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97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853459"/>
            <a:ext cx="61912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9D484FBE-B35D-47AE-AB5F-6B19E7139986}"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贝叶斯方法</a:t>
            </a:r>
            <a:endParaRPr lang="en-CA" dirty="0"/>
          </a:p>
        </p:txBody>
      </p:sp>
      <p:sp>
        <p:nvSpPr>
          <p:cNvPr id="4" name="TextBox 3"/>
          <p:cNvSpPr txBox="1"/>
          <p:nvPr/>
        </p:nvSpPr>
        <p:spPr>
          <a:xfrm>
            <a:off x="468313" y="1455738"/>
            <a:ext cx="8424862" cy="4093428"/>
          </a:xfrm>
          <a:prstGeom prst="rect">
            <a:avLst/>
          </a:prstGeom>
          <a:noFill/>
        </p:spPr>
        <p:txBody>
          <a:bodyPr>
            <a:spAutoFit/>
          </a:bodyPr>
          <a:lstStyle/>
          <a:p>
            <a:pPr marL="342900" indent="-342900">
              <a:buFont typeface="Arial" pitchFamily="34" charset="0"/>
              <a:buChar char="•"/>
              <a:defRPr/>
            </a:pPr>
            <a:r>
              <a:rPr lang="zh-CN" altLang="en-US" sz="2800" b="1" dirty="0">
                <a:latin typeface="隶书" panose="02010509060101010101" pitchFamily="49" charset="-122"/>
                <a:ea typeface="隶书" panose="02010509060101010101" pitchFamily="49" charset="-122"/>
              </a:rPr>
              <a:t>预测密度</a:t>
            </a:r>
            <a:endParaRPr lang="en-CA" sz="2800" b="1" dirty="0">
              <a:latin typeface="隶书" panose="02010509060101010101" pitchFamily="49" charset="-122"/>
              <a:ea typeface="隶书" panose="02010509060101010101" pitchFamily="49" charset="-122"/>
            </a:endParaRPr>
          </a:p>
          <a:p>
            <a:pPr marL="914400" lvl="1" indent="-457200">
              <a:buFont typeface="Arial" pitchFamily="34" charset="0"/>
              <a:buChar char="•"/>
              <a:defRPr/>
            </a:pPr>
            <a:r>
              <a:rPr lang="zh-CN" altLang="en-US" sz="2800" dirty="0">
                <a:latin typeface="隶书" panose="02010509060101010101" pitchFamily="49" charset="-122"/>
                <a:ea typeface="隶书" panose="02010509060101010101" pitchFamily="49" charset="-122"/>
              </a:rPr>
              <a:t>每一个可能的参数做出一种预测</a:t>
            </a:r>
            <a:endParaRPr lang="en-CA" sz="2800" dirty="0">
              <a:latin typeface="隶书" panose="02010509060101010101" pitchFamily="49" charset="-122"/>
              <a:ea typeface="隶书" panose="02010509060101010101" pitchFamily="49" charset="-122"/>
            </a:endParaRPr>
          </a:p>
          <a:p>
            <a:pPr marL="914400" lvl="1" indent="-457200">
              <a:buFont typeface="Arial" pitchFamily="34" charset="0"/>
              <a:buChar char="•"/>
              <a:defRPr/>
            </a:pPr>
            <a:r>
              <a:rPr lang="zh-CN" altLang="en-US" sz="2800" dirty="0">
                <a:latin typeface="隶书" panose="02010509060101010101" pitchFamily="49" charset="-122"/>
                <a:ea typeface="隶书" panose="02010509060101010101" pitchFamily="49" charset="-122"/>
              </a:rPr>
              <a:t>某些参数下预测的概率要高于其它参数的预测</a:t>
            </a:r>
            <a:endParaRPr lang="en-CA" sz="2800" dirty="0">
              <a:latin typeface="隶书" panose="02010509060101010101" pitchFamily="49" charset="-122"/>
              <a:ea typeface="隶书" panose="02010509060101010101" pitchFamily="49" charset="-122"/>
            </a:endParaRPr>
          </a:p>
          <a:p>
            <a:pPr marL="457200" indent="-457200">
              <a:buFont typeface="Arial" pitchFamily="34" charset="0"/>
              <a:buChar char="•"/>
              <a:defRPr/>
            </a:pPr>
            <a:endParaRPr lang="en-CA" sz="2400" dirty="0">
              <a:latin typeface="隶书" panose="02010509060101010101" pitchFamily="49" charset="-122"/>
              <a:ea typeface="隶书" panose="02010509060101010101" pitchFamily="49" charset="-122"/>
            </a:endParaRPr>
          </a:p>
          <a:p>
            <a:pPr>
              <a:defRPr/>
            </a:pPr>
            <a:endParaRPr lang="en-CA" sz="2400" dirty="0">
              <a:latin typeface="隶书" panose="02010509060101010101" pitchFamily="49" charset="-122"/>
              <a:ea typeface="隶书" panose="02010509060101010101" pitchFamily="49" charset="-122"/>
            </a:endParaRPr>
          </a:p>
          <a:p>
            <a:pPr>
              <a:defRPr/>
            </a:pPr>
            <a:endParaRPr lang="en-CA" sz="2400" dirty="0">
              <a:latin typeface="隶书" panose="02010509060101010101" pitchFamily="49" charset="-122"/>
              <a:ea typeface="隶书" panose="02010509060101010101" pitchFamily="49" charset="-122"/>
            </a:endParaRPr>
          </a:p>
          <a:p>
            <a:pPr>
              <a:defRPr/>
            </a:pPr>
            <a:endParaRPr lang="en-CA" sz="2400" dirty="0">
              <a:latin typeface="隶书" panose="02010509060101010101" pitchFamily="49" charset="-122"/>
              <a:ea typeface="隶书" panose="02010509060101010101" pitchFamily="49" charset="-122"/>
            </a:endParaRPr>
          </a:p>
          <a:p>
            <a:pPr>
              <a:defRPr/>
            </a:pPr>
            <a:endParaRPr lang="en-CA" sz="2400" dirty="0">
              <a:latin typeface="隶书" panose="02010509060101010101" pitchFamily="49" charset="-122"/>
              <a:ea typeface="隶书" panose="02010509060101010101" pitchFamily="49" charset="-122"/>
            </a:endParaRPr>
          </a:p>
          <a:p>
            <a:pPr>
              <a:defRPr/>
            </a:pPr>
            <a:r>
              <a:rPr lang="zh-CN" altLang="en-US" sz="2800" dirty="0">
                <a:latin typeface="隶书" panose="02010509060101010101" pitchFamily="49" charset="-122"/>
                <a:ea typeface="隶书" panose="02010509060101010101" pitchFamily="49" charset="-122"/>
              </a:rPr>
              <a:t>对新数据的最终预测是对每个参数预测的加权和（积分），权值为对应参数的概率密度。</a:t>
            </a:r>
            <a:endParaRPr lang="en-CA" sz="2800" dirty="0">
              <a:latin typeface="隶书" panose="02010509060101010101" pitchFamily="49" charset="-122"/>
              <a:ea typeface="隶书" panose="02010509060101010101" pitchFamily="49" charset="-122"/>
            </a:endParaRP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950656"/>
            <a:ext cx="7894385" cy="110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9D194EB8-0E69-4010-BC2A-B825AE9AD5A0}"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37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smtClean="0"/>
              <a:t>正态分布拟合</a:t>
            </a:r>
            <a:r>
              <a:rPr lang="en-US" altLang="zh-CN" dirty="0" smtClean="0"/>
              <a:t>:</a:t>
            </a:r>
            <a:r>
              <a:rPr lang="zh-CN" altLang="en-US" dirty="0" smtClean="0"/>
              <a:t>贝叶斯方法</a:t>
            </a:r>
            <a:endParaRPr lang="en-CA" dirty="0"/>
          </a:p>
        </p:txBody>
      </p:sp>
      <p:sp>
        <p:nvSpPr>
          <p:cNvPr id="31747" name="TextBox 4"/>
          <p:cNvSpPr txBox="1">
            <a:spLocks noChangeArrowheads="1"/>
          </p:cNvSpPr>
          <p:nvPr/>
        </p:nvSpPr>
        <p:spPr bwMode="auto">
          <a:xfrm>
            <a:off x="468313" y="1455738"/>
            <a:ext cx="842486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smtClean="0">
                <a:latin typeface="隶书" panose="02010509060101010101" pitchFamily="49" charset="-122"/>
                <a:ea typeface="隶书" panose="02010509060101010101" pitchFamily="49" charset="-122"/>
              </a:rPr>
              <a:t>拟合：</a:t>
            </a:r>
            <a:endParaRPr lang="en-CA" altLang="zh-CN" sz="2800" b="1" dirty="0">
              <a:latin typeface="隶书" panose="02010509060101010101" pitchFamily="49" charset="-122"/>
              <a:ea typeface="隶书" panose="02010509060101010101" pitchFamily="49" charset="-122"/>
            </a:endParaRPr>
          </a:p>
          <a:p>
            <a:pPr eaLnBrk="1" hangingPunct="1"/>
            <a:r>
              <a:rPr lang="zh-CN" altLang="en-US" sz="2800" dirty="0" smtClean="0">
                <a:latin typeface="隶书" panose="02010509060101010101" pitchFamily="49" charset="-122"/>
                <a:ea typeface="隶书" panose="02010509060101010101" pitchFamily="49" charset="-122"/>
              </a:rPr>
              <a:t>使用</a:t>
            </a:r>
            <a:r>
              <a:rPr lang="en-US" altLang="zh-CN" sz="2800" dirty="0" smtClean="0">
                <a:latin typeface="隶书" panose="02010509060101010101" pitchFamily="49" charset="-122"/>
                <a:ea typeface="隶书" panose="02010509060101010101" pitchFamily="49" charset="-122"/>
              </a:rPr>
              <a:t>Bayes</a:t>
            </a:r>
            <a:r>
              <a:rPr lang="zh-CN" altLang="en-US" sz="2800" dirty="0" smtClean="0">
                <a:latin typeface="隶书" panose="02010509060101010101" pitchFamily="49" charset="-122"/>
                <a:ea typeface="隶书" panose="02010509060101010101" pitchFamily="49" charset="-122"/>
              </a:rPr>
              <a:t>公式计算后验分布， 参数分布为：</a:t>
            </a:r>
            <a:endParaRPr lang="en-CA" altLang="zh-CN" sz="2400" dirty="0"/>
          </a:p>
          <a:p>
            <a:pPr eaLnBrk="1" hangingPunct="1"/>
            <a:endParaRPr lang="en-CA" altLang="zh-CN" sz="2400" dirty="0"/>
          </a:p>
          <a:p>
            <a:pPr eaLnBrk="1" hangingPunct="1"/>
            <a:endParaRPr lang="en-CA" altLang="zh-CN" sz="2400" dirty="0"/>
          </a:p>
          <a:p>
            <a:pPr eaLnBrk="1" hangingPunct="1"/>
            <a:endParaRPr lang="en-CA" altLang="zh-CN" sz="800" dirty="0"/>
          </a:p>
          <a:p>
            <a:pPr eaLnBrk="1" hangingPunct="1"/>
            <a:endParaRPr lang="en-CA" altLang="zh-CN" sz="800" dirty="0"/>
          </a:p>
          <a:p>
            <a:pPr eaLnBrk="1" hangingPunct="1"/>
            <a:endParaRPr lang="en-CA" altLang="zh-CN" sz="800" dirty="0"/>
          </a:p>
          <a:p>
            <a:pPr eaLnBrk="1" hangingPunct="1"/>
            <a:endParaRPr lang="en-CA" altLang="zh-CN" sz="800" dirty="0"/>
          </a:p>
          <a:p>
            <a:pPr eaLnBrk="1" hangingPunct="1"/>
            <a:endParaRPr lang="en-CA" altLang="zh-CN" sz="2400" dirty="0"/>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98" y="2936498"/>
            <a:ext cx="7107238"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811AF3FE-C69C-4954-AABC-2590672CE952}"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8469"/>
            <a:ext cx="8497887" cy="855617"/>
          </a:xfrm>
        </p:spPr>
        <p:txBody>
          <a:bodyPr/>
          <a:lstStyle/>
          <a:p>
            <a:pPr>
              <a:defRPr/>
            </a:pPr>
            <a:r>
              <a:rPr lang="zh-CN" altLang="en-US" dirty="0" smtClean="0"/>
              <a:t>正态分布拟合</a:t>
            </a:r>
            <a:r>
              <a:rPr lang="en-US" altLang="zh-CN" dirty="0" smtClean="0"/>
              <a:t>:</a:t>
            </a:r>
            <a:r>
              <a:rPr lang="zh-CN" altLang="en-US" dirty="0" smtClean="0"/>
              <a:t>贝叶斯方法</a:t>
            </a:r>
            <a:endParaRPr lang="en-CA" dirty="0"/>
          </a:p>
        </p:txBody>
      </p:sp>
      <p:sp>
        <p:nvSpPr>
          <p:cNvPr id="32771" name="TextBox 4"/>
          <p:cNvSpPr txBox="1">
            <a:spLocks noChangeArrowheads="1"/>
          </p:cNvSpPr>
          <p:nvPr/>
        </p:nvSpPr>
        <p:spPr bwMode="auto">
          <a:xfrm>
            <a:off x="215901" y="763289"/>
            <a:ext cx="8424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zh-CN" altLang="en-US" sz="2800" b="1" dirty="0" smtClean="0">
                <a:solidFill>
                  <a:prstClr val="black"/>
                </a:solidFill>
                <a:latin typeface="隶书" panose="02010509060101010101" pitchFamily="49" charset="-122"/>
                <a:ea typeface="隶书" panose="02010509060101010101" pitchFamily="49" charset="-122"/>
              </a:rPr>
              <a:t>拟合：</a:t>
            </a:r>
            <a:r>
              <a:rPr lang="zh-CN" altLang="en-US" sz="2800" dirty="0" smtClean="0">
                <a:solidFill>
                  <a:prstClr val="black"/>
                </a:solidFill>
                <a:latin typeface="隶书" panose="02010509060101010101" pitchFamily="49" charset="-122"/>
                <a:ea typeface="隶书" panose="02010509060101010101" pitchFamily="49" charset="-122"/>
              </a:rPr>
              <a:t>使用</a:t>
            </a:r>
            <a:r>
              <a:rPr lang="en-US" altLang="zh-CN" sz="2800" dirty="0" smtClean="0">
                <a:solidFill>
                  <a:prstClr val="black"/>
                </a:solidFill>
                <a:latin typeface="隶书" panose="02010509060101010101" pitchFamily="49" charset="-122"/>
                <a:ea typeface="隶书" panose="02010509060101010101" pitchFamily="49" charset="-122"/>
              </a:rPr>
              <a:t>Bayes</a:t>
            </a:r>
            <a:r>
              <a:rPr lang="zh-CN" altLang="en-US" sz="2800" dirty="0" smtClean="0">
                <a:solidFill>
                  <a:prstClr val="black"/>
                </a:solidFill>
                <a:latin typeface="隶书" panose="02010509060101010101" pitchFamily="49" charset="-122"/>
                <a:ea typeface="隶书" panose="02010509060101010101" pitchFamily="49" charset="-122"/>
              </a:rPr>
              <a:t>公式计算后验分布， 参数分布为：</a:t>
            </a:r>
            <a:endParaRPr lang="en-CA" altLang="zh-CN" sz="2400" dirty="0"/>
          </a:p>
        </p:txBody>
      </p:sp>
      <p:sp>
        <p:nvSpPr>
          <p:cNvPr id="32775" name="TextBox 10"/>
          <p:cNvSpPr txBox="1">
            <a:spLocks noChangeArrowheads="1"/>
          </p:cNvSpPr>
          <p:nvPr/>
        </p:nvSpPr>
        <p:spPr bwMode="auto">
          <a:xfrm>
            <a:off x="342107" y="5944545"/>
            <a:ext cx="8172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两个常数必须删掉，否则等式左边项将不是一个合理的</a:t>
            </a:r>
            <a:r>
              <a:rPr lang="en-US" altLang="zh-CN" sz="2400" dirty="0" smtClean="0">
                <a:latin typeface="隶书" panose="02010509060101010101" pitchFamily="49" charset="-122"/>
                <a:ea typeface="隶书" panose="02010509060101010101" pitchFamily="49" charset="-122"/>
              </a:rPr>
              <a:t>pdf</a:t>
            </a:r>
            <a:r>
              <a:rPr lang="zh-CN" altLang="en-US" sz="2400" dirty="0" smtClean="0">
                <a:latin typeface="隶书" panose="02010509060101010101" pitchFamily="49" charset="-122"/>
                <a:ea typeface="隶书" panose="02010509060101010101" pitchFamily="49" charset="-122"/>
              </a:rPr>
              <a:t>。</a:t>
            </a:r>
            <a:endParaRPr lang="en-CA" altLang="zh-CN" sz="2000" dirty="0"/>
          </a:p>
        </p:txBody>
      </p:sp>
      <p:sp>
        <p:nvSpPr>
          <p:cNvPr id="3" name="日期占位符 2"/>
          <p:cNvSpPr>
            <a:spLocks noGrp="1"/>
          </p:cNvSpPr>
          <p:nvPr>
            <p:ph type="dt" sz="half" idx="10"/>
          </p:nvPr>
        </p:nvSpPr>
        <p:spPr/>
        <p:txBody>
          <a:bodyPr/>
          <a:lstStyle/>
          <a:p>
            <a:fld id="{38332569-94C8-4A6F-B838-F12D7137589A}" type="datetime8">
              <a:rPr lang="en-CA" altLang="zh-CN" smtClean="0"/>
              <a:t>2016-09-19 10:16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39</a:t>
            </a:fld>
            <a:endParaRPr lang="zh-CN" altLang="en-US"/>
          </a:p>
        </p:txBody>
      </p:sp>
      <p:pic>
        <p:nvPicPr>
          <p:cNvPr id="6" name="图片 5"/>
          <p:cNvPicPr>
            <a:picLocks noChangeAspect="1"/>
          </p:cNvPicPr>
          <p:nvPr/>
        </p:nvPicPr>
        <p:blipFill>
          <a:blip r:embed="rId3"/>
          <a:stretch>
            <a:fillRect/>
          </a:stretch>
        </p:blipFill>
        <p:spPr>
          <a:xfrm>
            <a:off x="395287" y="1388444"/>
            <a:ext cx="7819847" cy="4528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smtClean="0"/>
              <a:t>最大似然方法（</a:t>
            </a:r>
            <a:r>
              <a:rPr lang="en-US" altLang="zh-CN" dirty="0" smtClean="0"/>
              <a:t>ML</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06582" y="996334"/>
                <a:ext cx="8345532" cy="5469779"/>
              </a:xfrm>
            </p:spPr>
            <p:txBody>
              <a:bodyPr>
                <a:normAutofit fontScale="92500" lnSpcReduction="20000"/>
              </a:bodyPr>
              <a:lstStyle/>
              <a:p>
                <a:r>
                  <a:rPr lang="en-US" altLang="zh-CN" dirty="0" smtClean="0"/>
                  <a:t>ML</a:t>
                </a:r>
                <a:r>
                  <a:rPr lang="zh-CN" altLang="en-US" dirty="0" smtClean="0"/>
                  <a:t>方法</a:t>
                </a:r>
                <a:endParaRPr lang="en-US" altLang="zh-CN" dirty="0" smtClean="0"/>
              </a:p>
              <a:p>
                <a:pPr lvl="1"/>
                <a:r>
                  <a:rPr lang="zh-CN" altLang="en-US" sz="3000" dirty="0" smtClean="0"/>
                  <a:t>寻找一组参数</a:t>
                </a:r>
                <a14:m>
                  <m:oMath xmlns:m="http://schemas.openxmlformats.org/officeDocument/2006/math">
                    <m:acc>
                      <m:accPr>
                        <m:chr m:val="̂"/>
                        <m:ctrlPr>
                          <a:rPr lang="zh-CN" altLang="en-US" sz="3000" i="1" smtClean="0">
                            <a:latin typeface="Cambria Math" panose="02040503050406030204" pitchFamily="18" charset="0"/>
                          </a:rPr>
                        </m:ctrlPr>
                      </m:accPr>
                      <m:e>
                        <m:r>
                          <a:rPr lang="zh-CN" altLang="en-US" sz="3000" b="1" i="1" smtClean="0">
                            <a:latin typeface="Cambria Math" panose="02040503050406030204" pitchFamily="18" charset="0"/>
                          </a:rPr>
                          <m:t>𝜽</m:t>
                        </m:r>
                      </m:e>
                    </m:acc>
                  </m:oMath>
                </a14:m>
                <a:r>
                  <a:rPr lang="zh-CN" altLang="en-US" sz="3000" dirty="0" smtClean="0"/>
                  <a:t>，使得在该参数下，数据</a:t>
                </a:r>
                <a14:m>
                  <m:oMath xmlns:m="http://schemas.openxmlformats.org/officeDocument/2006/math">
                    <m:sSubSup>
                      <m:sSubSupPr>
                        <m:ctrlPr>
                          <a:rPr lang="en-US" altLang="zh-CN" sz="3000" i="1">
                            <a:solidFill>
                              <a:prstClr val="black"/>
                            </a:solidFill>
                            <a:latin typeface="Cambria Math" panose="02040503050406030204" pitchFamily="18" charset="0"/>
                          </a:rPr>
                        </m:ctrlPr>
                      </m:sSubSupPr>
                      <m:e>
                        <m:r>
                          <a:rPr lang="en-US" altLang="zh-CN" sz="3000" i="1">
                            <a:solidFill>
                              <a:prstClr val="black"/>
                            </a:solidFill>
                            <a:latin typeface="Cambria Math"/>
                          </a:rPr>
                          <m:t>{</m:t>
                        </m:r>
                        <m:r>
                          <a:rPr lang="en-US" altLang="zh-CN" sz="3000" b="1" i="0">
                            <a:solidFill>
                              <a:prstClr val="black"/>
                            </a:solidFill>
                            <a:latin typeface="Cambria Math"/>
                          </a:rPr>
                          <m:t>𝐱</m:t>
                        </m:r>
                        <m:r>
                          <a:rPr lang="en-US" altLang="zh-CN" sz="3000" i="1" baseline="-25000">
                            <a:solidFill>
                              <a:prstClr val="black"/>
                            </a:solidFill>
                            <a:latin typeface="Cambria Math"/>
                          </a:rPr>
                          <m:t>𝑖</m:t>
                        </m:r>
                        <m:r>
                          <a:rPr lang="en-US" altLang="zh-CN" sz="3000" i="1">
                            <a:solidFill>
                              <a:prstClr val="black"/>
                            </a:solidFill>
                            <a:latin typeface="Cambria Math"/>
                          </a:rPr>
                          <m:t>}</m:t>
                        </m:r>
                      </m:e>
                      <m:sub>
                        <m:r>
                          <a:rPr lang="en-US" altLang="zh-CN" sz="3000" i="1">
                            <a:solidFill>
                              <a:prstClr val="black"/>
                            </a:solidFill>
                            <a:latin typeface="Cambria Math" panose="02040503050406030204" pitchFamily="18" charset="0"/>
                          </a:rPr>
                          <m:t>𝑖</m:t>
                        </m:r>
                        <m:r>
                          <a:rPr lang="en-US" altLang="zh-CN" sz="3000" i="1">
                            <a:solidFill>
                              <a:prstClr val="black"/>
                            </a:solidFill>
                            <a:latin typeface="Cambria Math" panose="02040503050406030204" pitchFamily="18" charset="0"/>
                          </a:rPr>
                          <m:t>=1</m:t>
                        </m:r>
                      </m:sub>
                      <m:sup>
                        <m:r>
                          <a:rPr lang="en-US" altLang="zh-CN" sz="3000" i="1">
                            <a:solidFill>
                              <a:prstClr val="black"/>
                            </a:solidFill>
                            <a:latin typeface="Cambria Math"/>
                          </a:rPr>
                          <m:t>𝐼</m:t>
                        </m:r>
                      </m:sup>
                    </m:sSubSup>
                  </m:oMath>
                </a14:m>
                <a:r>
                  <a:rPr lang="zh-CN" altLang="en-US" sz="3000" dirty="0" smtClean="0"/>
                  <a:t>的可能性最大。</a:t>
                </a:r>
                <a:endParaRPr lang="en-US" altLang="zh-CN" sz="3000" dirty="0" smtClean="0"/>
              </a:p>
              <a:p>
                <a:pPr lvl="1"/>
                <a:r>
                  <a:rPr lang="zh-CN" altLang="en-US" sz="3000" dirty="0" smtClean="0"/>
                  <a:t>单个数据点</a:t>
                </a:r>
                <a14:m>
                  <m:oMath xmlns:m="http://schemas.openxmlformats.org/officeDocument/2006/math">
                    <m:sSub>
                      <m:sSubPr>
                        <m:ctrlPr>
                          <a:rPr lang="en-US" altLang="zh-CN" sz="3000" i="1" smtClean="0">
                            <a:latin typeface="Cambria Math" panose="02040503050406030204" pitchFamily="18" charset="0"/>
                          </a:rPr>
                        </m:ctrlPr>
                      </m:sSubPr>
                      <m:e>
                        <m:r>
                          <m:rPr>
                            <m:sty m:val="p"/>
                          </m:rPr>
                          <a:rPr lang="en-US" altLang="zh-CN" sz="3000" b="0" i="0" smtClean="0">
                            <a:latin typeface="Cambria Math" panose="02040503050406030204" pitchFamily="18" charset="0"/>
                          </a:rPr>
                          <m:t>x</m:t>
                        </m:r>
                      </m:e>
                      <m:sub>
                        <m:r>
                          <a:rPr lang="en-US" altLang="zh-CN" sz="3000" b="0" i="1" smtClean="0">
                            <a:latin typeface="Cambria Math" panose="02040503050406030204" pitchFamily="18" charset="0"/>
                          </a:rPr>
                          <m:t>𝑖</m:t>
                        </m:r>
                      </m:sub>
                    </m:sSub>
                  </m:oMath>
                </a14:m>
                <a:r>
                  <a:rPr lang="en-US" altLang="zh-CN" sz="3000" dirty="0" smtClean="0"/>
                  <a:t>,</a:t>
                </a:r>
                <a:r>
                  <a:rPr lang="zh-CN" altLang="en-US" sz="3000" dirty="0" smtClean="0"/>
                  <a:t>似然函数</a:t>
                </a:r>
                <a14:m>
                  <m:oMath xmlns:m="http://schemas.openxmlformats.org/officeDocument/2006/math">
                    <m:sSub>
                      <m:sSubPr>
                        <m:ctrlPr>
                          <a:rPr lang="en-US" altLang="zh-CN" sz="3000" i="1" smtClean="0">
                            <a:latin typeface="Cambria Math" panose="02040503050406030204" pitchFamily="18" charset="0"/>
                          </a:rPr>
                        </m:ctrlPr>
                      </m:sSubPr>
                      <m:e>
                        <m:r>
                          <a:rPr lang="en-US" altLang="zh-CN" sz="3000" b="0" i="1" smtClean="0">
                            <a:latin typeface="Cambria Math" panose="02040503050406030204" pitchFamily="18" charset="0"/>
                          </a:rPr>
                          <m:t>𝑃</m:t>
                        </m:r>
                      </m:e>
                      <m:sub>
                        <m:r>
                          <a:rPr lang="en-US" altLang="zh-CN" sz="3000" b="0" i="1" smtClean="0">
                            <a:latin typeface="Cambria Math" panose="02040503050406030204" pitchFamily="18" charset="0"/>
                          </a:rPr>
                          <m:t>𝑟</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m:rPr>
                            <m:sty m:val="p"/>
                          </m:rPr>
                          <a:rPr lang="en-US" altLang="zh-CN" sz="3000" b="0" i="0" smtClean="0">
                            <a:latin typeface="Cambria Math" panose="02040503050406030204" pitchFamily="18" charset="0"/>
                          </a:rPr>
                          <m:t>x</m:t>
                        </m:r>
                      </m:e>
                      <m:sub>
                        <m:r>
                          <a:rPr lang="en-US" altLang="zh-CN" sz="3000" b="0" i="1" smtClean="0">
                            <a:latin typeface="Cambria Math" panose="02040503050406030204" pitchFamily="18" charset="0"/>
                          </a:rPr>
                          <m:t>𝑖</m:t>
                        </m:r>
                      </m:sub>
                    </m:sSub>
                    <m:r>
                      <a:rPr lang="en-US" altLang="zh-CN" sz="3000" b="0" i="1" smtClean="0">
                        <a:latin typeface="Cambria Math" panose="02040503050406030204" pitchFamily="18" charset="0"/>
                      </a:rPr>
                      <m:t>|</m:t>
                    </m:r>
                    <m:r>
                      <a:rPr lang="zh-CN" altLang="en-US" sz="3000" b="1" i="1" smtClean="0">
                        <a:latin typeface="Cambria Math" panose="02040503050406030204" pitchFamily="18" charset="0"/>
                      </a:rPr>
                      <m:t>𝜽</m:t>
                    </m:r>
                    <m:r>
                      <a:rPr lang="zh-CN" altLang="en-US" sz="3000" b="0" i="1" smtClean="0">
                        <a:latin typeface="Cambria Math" panose="02040503050406030204" pitchFamily="18" charset="0"/>
                      </a:rPr>
                      <m:t>）</m:t>
                    </m:r>
                  </m:oMath>
                </a14:m>
                <a:endParaRPr lang="en-US" altLang="zh-CN" sz="3000" dirty="0" smtClean="0"/>
              </a:p>
              <a:p>
                <a:pPr lvl="1"/>
                <a:r>
                  <a:rPr lang="zh-CN" altLang="en-US" sz="3000" dirty="0" smtClean="0"/>
                  <a:t>对整个数据集，似然函数</a:t>
                </a:r>
                <a14:m>
                  <m:oMath xmlns:m="http://schemas.openxmlformats.org/officeDocument/2006/math">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𝑃</m:t>
                        </m:r>
                      </m:e>
                      <m:sub>
                        <m:r>
                          <a:rPr lang="en-US" altLang="zh-CN" sz="3000" i="1">
                            <a:latin typeface="Cambria Math" panose="02040503050406030204" pitchFamily="18" charset="0"/>
                          </a:rPr>
                          <m:t>𝑟</m:t>
                        </m:r>
                      </m:sub>
                    </m:sSub>
                    <m:r>
                      <a:rPr lang="en-US" altLang="zh-CN" sz="3000" i="1">
                        <a:latin typeface="Cambria Math" panose="02040503050406030204" pitchFamily="18" charset="0"/>
                      </a:rPr>
                      <m:t>(</m:t>
                    </m:r>
                    <m:sSub>
                      <m:sSubPr>
                        <m:ctrlPr>
                          <a:rPr lang="en-US" altLang="zh-CN" sz="3000" b="1" i="1">
                            <a:latin typeface="Cambria Math" panose="02040503050406030204" pitchFamily="18" charset="0"/>
                          </a:rPr>
                        </m:ctrlPr>
                      </m:sSubPr>
                      <m:e>
                        <m:r>
                          <a:rPr lang="en-US" altLang="zh-CN" sz="3000" b="1" i="0">
                            <a:latin typeface="Cambria Math" panose="02040503050406030204" pitchFamily="18" charset="0"/>
                          </a:rPr>
                          <m:t>𝐱</m:t>
                        </m:r>
                      </m:e>
                      <m:sub>
                        <m:r>
                          <a:rPr lang="en-US" altLang="zh-CN" sz="3000" b="1" i="0" smtClean="0">
                            <a:latin typeface="Cambria Math" panose="02040503050406030204" pitchFamily="18" charset="0"/>
                          </a:rPr>
                          <m:t>𝟏</m:t>
                        </m:r>
                        <m:r>
                          <a:rPr lang="en-US" altLang="zh-CN" sz="3000" b="1" i="0" smtClean="0">
                            <a:latin typeface="Cambria Math" panose="02040503050406030204" pitchFamily="18" charset="0"/>
                          </a:rPr>
                          <m:t>…</m:t>
                        </m:r>
                        <m:r>
                          <a:rPr lang="en-US" altLang="zh-CN" sz="3000" b="1" i="0" smtClean="0">
                            <a:latin typeface="Cambria Math" panose="02040503050406030204" pitchFamily="18" charset="0"/>
                          </a:rPr>
                          <m:t>𝐈</m:t>
                        </m:r>
                      </m:sub>
                    </m:sSub>
                    <m:r>
                      <a:rPr lang="en-US" altLang="zh-CN" sz="3000" i="1">
                        <a:latin typeface="Cambria Math" panose="02040503050406030204" pitchFamily="18" charset="0"/>
                      </a:rPr>
                      <m:t>|</m:t>
                    </m:r>
                    <m:r>
                      <a:rPr lang="zh-CN" altLang="en-US" sz="3000" b="1" i="1">
                        <a:latin typeface="Cambria Math" panose="02040503050406030204" pitchFamily="18" charset="0"/>
                      </a:rPr>
                      <m:t>𝜽</m:t>
                    </m:r>
                    <m:r>
                      <a:rPr lang="zh-CN" altLang="en-US" sz="3000" i="1">
                        <a:latin typeface="Cambria Math" panose="02040503050406030204" pitchFamily="18" charset="0"/>
                      </a:rPr>
                      <m:t>）</m:t>
                    </m:r>
                  </m:oMath>
                </a14:m>
                <a:endParaRPr lang="en-US" altLang="zh-CN" sz="3000" dirty="0" smtClean="0"/>
              </a:p>
              <a:p>
                <a:pPr lvl="1"/>
                <a:r>
                  <a:rPr lang="zh-CN" altLang="en-US" sz="3000" dirty="0" smtClean="0"/>
                  <a:t>设样本数据独立（获取），</a:t>
                </a:r>
                <a:r>
                  <a:rPr lang="en-US" altLang="zh-CN" sz="3000" dirty="0" smtClean="0"/>
                  <a:t>ML</a:t>
                </a:r>
                <a:r>
                  <a:rPr lang="zh-CN" altLang="en-US" sz="3000" dirty="0" smtClean="0"/>
                  <a:t>参数估计：</a:t>
                </a:r>
                <a:endParaRPr lang="en-US" altLang="zh-CN" sz="3000" dirty="0" smtClean="0"/>
              </a:p>
              <a:p>
                <a:pPr lvl="1"/>
                <a:endParaRPr lang="en-US" altLang="zh-CN" sz="3000" dirty="0"/>
              </a:p>
              <a:p>
                <a:pPr lvl="1"/>
                <a:endParaRPr lang="en-US" altLang="zh-CN" sz="3000" dirty="0" smtClean="0"/>
              </a:p>
              <a:p>
                <a:pPr lvl="1"/>
                <a:endParaRPr lang="en-US" altLang="zh-CN" sz="3000" dirty="0"/>
              </a:p>
              <a:p>
                <a:pPr lvl="1"/>
                <a:endParaRPr lang="en-US" altLang="zh-CN" sz="3000" dirty="0" smtClean="0"/>
              </a:p>
              <a:p>
                <a:pPr lvl="1"/>
                <a:endParaRPr lang="en-US" altLang="zh-CN" sz="3000" dirty="0" smtClean="0"/>
              </a:p>
              <a:p>
                <a:pPr lvl="1"/>
                <a:endParaRPr lang="en-US" altLang="zh-CN" sz="3000" dirty="0"/>
              </a:p>
              <a:p>
                <a:pPr lvl="1"/>
                <a:endParaRPr lang="en-US" altLang="zh-CN" sz="3000" dirty="0"/>
              </a:p>
              <a:p>
                <a:pPr marL="342900" lvl="1" indent="0">
                  <a:buNone/>
                </a:pPr>
                <a:r>
                  <a:rPr lang="zh-CN" altLang="en-US" sz="3000" dirty="0" smtClean="0"/>
                  <a:t>（</a:t>
                </a:r>
                <a:r>
                  <a:rPr lang="zh-CN" altLang="en-US" sz="3000" dirty="0"/>
                  <a:t>假设</a:t>
                </a:r>
                <a:r>
                  <a:rPr lang="zh-CN" altLang="en-US" sz="3000" dirty="0" smtClean="0"/>
                  <a:t>独立的好处，乘积形式</a:t>
                </a:r>
                <a:r>
                  <a:rPr lang="zh-CN" altLang="en-US" sz="3000" dirty="0"/>
                  <a:t>易于处理</a:t>
                </a:r>
                <a:r>
                  <a:rPr lang="zh-CN" altLang="en-US" sz="3000" dirty="0" smtClean="0"/>
                  <a:t>）</a:t>
                </a:r>
                <a:endParaRPr lang="en-US" altLang="zh-CN" sz="3000" dirty="0"/>
              </a:p>
              <a:p>
                <a:pPr lvl="1"/>
                <a:endParaRPr lang="en-US" altLang="zh-CN" sz="2800" dirty="0" smtClean="0"/>
              </a:p>
              <a:p>
                <a:pPr lvl="1"/>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06582" y="996334"/>
                <a:ext cx="8345532" cy="5469779"/>
              </a:xfrm>
              <a:blipFill rotWithShape="0">
                <a:blip r:embed="rId3"/>
                <a:stretch>
                  <a:fillRect l="-1534" t="-3898" r="-116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4</a:t>
            </a:fld>
            <a:endParaRPr lang="zh-CN" altLang="en-US"/>
          </a:p>
        </p:txBody>
      </p:sp>
      <p:pic>
        <p:nvPicPr>
          <p:cNvPr id="8" name="图片 7"/>
          <p:cNvPicPr>
            <a:picLocks noChangeAspect="1"/>
          </p:cNvPicPr>
          <p:nvPr/>
        </p:nvPicPr>
        <p:blipFill>
          <a:blip r:embed="rId4"/>
          <a:stretch>
            <a:fillRect/>
          </a:stretch>
        </p:blipFill>
        <p:spPr>
          <a:xfrm>
            <a:off x="1657349" y="3143143"/>
            <a:ext cx="4800601" cy="2138695"/>
          </a:xfrm>
          <a:prstGeom prst="rect">
            <a:avLst/>
          </a:prstGeom>
        </p:spPr>
      </p:pic>
    </p:spTree>
    <p:extLst>
      <p:ext uri="{BB962C8B-B14F-4D97-AF65-F5344CB8AC3E}">
        <p14:creationId xmlns:p14="http://schemas.microsoft.com/office/powerpoint/2010/main" val="1721186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340"/>
            <a:ext cx="7886700" cy="986002"/>
          </a:xfrm>
        </p:spPr>
        <p:txBody>
          <a:bodyPr>
            <a:normAutofit/>
          </a:bodyPr>
          <a:lstStyle/>
          <a:p>
            <a:pPr>
              <a:defRPr/>
            </a:pPr>
            <a:r>
              <a:rPr lang="zh-CN" altLang="en-US" dirty="0" smtClean="0"/>
              <a:t>正态分布拟合</a:t>
            </a:r>
            <a:r>
              <a:rPr lang="en-US" altLang="zh-CN" dirty="0" smtClean="0"/>
              <a:t>:</a:t>
            </a:r>
            <a:r>
              <a:rPr lang="zh-CN" altLang="en-US" dirty="0" smtClean="0"/>
              <a:t>贝叶斯方法</a:t>
            </a:r>
            <a:endParaRPr lang="en-CA" dirty="0"/>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7601"/>
            <a:ext cx="9054479" cy="22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8"/>
          <p:cNvSpPr txBox="1">
            <a:spLocks noChangeArrowheads="1"/>
          </p:cNvSpPr>
          <p:nvPr/>
        </p:nvSpPr>
        <p:spPr bwMode="auto">
          <a:xfrm>
            <a:off x="293511" y="272372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式中，</a:t>
            </a:r>
            <a:endParaRPr lang="en-CA" altLang="zh-CN" sz="2400" dirty="0">
              <a:latin typeface="隶书" panose="02010509060101010101" pitchFamily="49" charset="-122"/>
              <a:ea typeface="隶书" panose="02010509060101010101" pitchFamily="49" charset="-122"/>
            </a:endParaRPr>
          </a:p>
        </p:txBody>
      </p:sp>
      <p:sp>
        <p:nvSpPr>
          <p:cNvPr id="3" name="日期占位符 2"/>
          <p:cNvSpPr>
            <a:spLocks noGrp="1"/>
          </p:cNvSpPr>
          <p:nvPr>
            <p:ph type="dt" sz="half" idx="10"/>
          </p:nvPr>
        </p:nvSpPr>
        <p:spPr/>
        <p:txBody>
          <a:bodyPr/>
          <a:lstStyle/>
          <a:p>
            <a:fld id="{2ACBB314-672A-4213-A0BA-E56AE646FEA5}"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40</a:t>
            </a:fld>
            <a:endParaRPr lang="zh-CN" altLang="en-US"/>
          </a:p>
        </p:txBody>
      </p:sp>
      <p:sp>
        <p:nvSpPr>
          <p:cNvPr id="11" name="TextBox 4"/>
          <p:cNvSpPr txBox="1">
            <a:spLocks noChangeArrowheads="1"/>
          </p:cNvSpPr>
          <p:nvPr/>
        </p:nvSpPr>
        <p:spPr bwMode="auto">
          <a:xfrm>
            <a:off x="293511" y="1129163"/>
            <a:ext cx="85996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zh-CN" altLang="en-US" sz="2800" b="1" dirty="0" smtClean="0">
                <a:solidFill>
                  <a:prstClr val="black"/>
                </a:solidFill>
                <a:latin typeface="隶书" panose="02010509060101010101" pitchFamily="49" charset="-122"/>
                <a:ea typeface="隶书" panose="02010509060101010101" pitchFamily="49" charset="-122"/>
              </a:rPr>
              <a:t>拟合：</a:t>
            </a:r>
            <a:r>
              <a:rPr lang="zh-CN" altLang="en-US" sz="2800" dirty="0" smtClean="0">
                <a:solidFill>
                  <a:prstClr val="black"/>
                </a:solidFill>
                <a:latin typeface="隶书" panose="02010509060101010101" pitchFamily="49" charset="-122"/>
                <a:ea typeface="隶书" panose="02010509060101010101" pitchFamily="49" charset="-122"/>
              </a:rPr>
              <a:t>使用</a:t>
            </a:r>
            <a:r>
              <a:rPr lang="en-US" altLang="zh-CN" sz="2800" dirty="0" smtClean="0">
                <a:solidFill>
                  <a:prstClr val="black"/>
                </a:solidFill>
                <a:latin typeface="隶书" panose="02010509060101010101" pitchFamily="49" charset="-122"/>
                <a:ea typeface="隶书" panose="02010509060101010101" pitchFamily="49" charset="-122"/>
              </a:rPr>
              <a:t>Bayes</a:t>
            </a:r>
            <a:r>
              <a:rPr lang="zh-CN" altLang="en-US" sz="2800" dirty="0" smtClean="0">
                <a:solidFill>
                  <a:prstClr val="black"/>
                </a:solidFill>
                <a:latin typeface="隶书" panose="02010509060101010101" pitchFamily="49" charset="-122"/>
                <a:ea typeface="隶书" panose="02010509060101010101" pitchFamily="49" charset="-122"/>
              </a:rPr>
              <a:t>公式计算后验分布， 参数分布为：</a:t>
            </a:r>
            <a:endParaRPr lang="en-CA" altLang="zh-CN" sz="2400" dirty="0"/>
          </a:p>
        </p:txBody>
      </p:sp>
      <p:pic>
        <p:nvPicPr>
          <p:cNvPr id="6" name="图片 5"/>
          <p:cNvPicPr>
            <a:picLocks noChangeAspect="1"/>
          </p:cNvPicPr>
          <p:nvPr/>
        </p:nvPicPr>
        <p:blipFill>
          <a:blip r:embed="rId3"/>
          <a:stretch>
            <a:fillRect/>
          </a:stretch>
        </p:blipFill>
        <p:spPr>
          <a:xfrm>
            <a:off x="115005" y="1785204"/>
            <a:ext cx="8925625" cy="6547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817938"/>
            <a:ext cx="8964613"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370431" y="0"/>
            <a:ext cx="8229600" cy="842962"/>
          </a:xfrm>
          <a:prstGeom prst="rect">
            <a:avLst/>
          </a:prstGeom>
        </p:spPr>
        <p:txBody>
          <a:bodyPr anchor="ctr">
            <a:normAutofit/>
          </a:bodyPr>
          <a:lstStyle/>
          <a:p>
            <a:pPr algn="ctr" fontAlgn="auto">
              <a:spcAft>
                <a:spcPts val="0"/>
              </a:spcAft>
              <a:defRPr/>
            </a:pPr>
            <a:r>
              <a:rPr lang="zh-CN" altLang="en-US" sz="4400" dirty="0" smtClean="0">
                <a:latin typeface="隶书" panose="02010509060101010101" pitchFamily="49" charset="-122"/>
                <a:ea typeface="隶书" panose="02010509060101010101" pitchFamily="49" charset="-122"/>
              </a:rPr>
              <a:t>正态分布拟合</a:t>
            </a:r>
            <a:r>
              <a:rPr lang="en-US" altLang="zh-CN" sz="4400" dirty="0" smtClean="0">
                <a:latin typeface="隶书" panose="02010509060101010101" pitchFamily="49" charset="-122"/>
                <a:ea typeface="隶书" panose="02010509060101010101" pitchFamily="49" charset="-122"/>
              </a:rPr>
              <a:t>:</a:t>
            </a:r>
            <a:r>
              <a:rPr lang="zh-CN" altLang="en-US" sz="4400" dirty="0" smtClean="0">
                <a:latin typeface="隶书" panose="02010509060101010101" pitchFamily="49" charset="-122"/>
                <a:ea typeface="隶书" panose="02010509060101010101" pitchFamily="49" charset="-122"/>
              </a:rPr>
              <a:t>贝叶斯方法</a:t>
            </a:r>
            <a:endParaRPr lang="en-CA" sz="4400" dirty="0">
              <a:latin typeface="隶书" panose="02010509060101010101" pitchFamily="49" charset="-122"/>
              <a:ea typeface="隶书" panose="02010509060101010101" pitchFamily="49" charset="-122"/>
              <a:cs typeface="+mj-cs"/>
            </a:endParaRPr>
          </a:p>
        </p:txBody>
      </p:sp>
      <p:sp>
        <p:nvSpPr>
          <p:cNvPr id="34820" name="TextBox 5"/>
          <p:cNvSpPr txBox="1">
            <a:spLocks noChangeArrowheads="1"/>
          </p:cNvSpPr>
          <p:nvPr/>
        </p:nvSpPr>
        <p:spPr bwMode="auto">
          <a:xfrm>
            <a:off x="342356" y="976055"/>
            <a:ext cx="8424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800" dirty="0" smtClean="0">
                <a:latin typeface="隶书" panose="02010509060101010101" pitchFamily="49" charset="-122"/>
                <a:ea typeface="隶书" panose="02010509060101010101" pitchFamily="49" charset="-122"/>
              </a:rPr>
              <a:t>预测密度</a:t>
            </a:r>
            <a:endParaRPr lang="en-CA" altLang="zh-CN" sz="2800" dirty="0">
              <a:latin typeface="隶书" panose="02010509060101010101" pitchFamily="49" charset="-122"/>
              <a:ea typeface="隶书" panose="02010509060101010101" pitchFamily="49" charset="-122"/>
            </a:endParaRPr>
          </a:p>
          <a:p>
            <a:pPr eaLnBrk="1" hangingPunct="1"/>
            <a:r>
              <a:rPr lang="zh-CN" altLang="en-US" sz="2800" dirty="0" smtClean="0">
                <a:latin typeface="隶书" panose="02010509060101010101" pitchFamily="49" charset="-122"/>
                <a:ea typeface="隶书" panose="02010509060101010101" pitchFamily="49" charset="-122"/>
              </a:rPr>
              <a:t>为不同参数值下模型预测值得加权和：</a:t>
            </a:r>
            <a:endParaRPr lang="en-CA" altLang="zh-CN" sz="2400" dirty="0"/>
          </a:p>
        </p:txBody>
      </p:sp>
      <p:sp>
        <p:nvSpPr>
          <p:cNvPr id="34822" name="TextBox 9"/>
          <p:cNvSpPr txBox="1">
            <a:spLocks noChangeArrowheads="1"/>
          </p:cNvSpPr>
          <p:nvPr/>
        </p:nvSpPr>
        <p:spPr bwMode="auto">
          <a:xfrm>
            <a:off x="969963" y="3568700"/>
            <a:ext cx="1316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a:t>Posterior</a:t>
            </a:r>
          </a:p>
        </p:txBody>
      </p:sp>
      <p:sp>
        <p:nvSpPr>
          <p:cNvPr id="34823" name="TextBox 10"/>
          <p:cNvSpPr txBox="1">
            <a:spLocks noChangeArrowheads="1"/>
          </p:cNvSpPr>
          <p:nvPr/>
        </p:nvSpPr>
        <p:spPr bwMode="auto">
          <a:xfrm>
            <a:off x="3143250" y="3568700"/>
            <a:ext cx="310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a:t>Samples from posterior</a:t>
            </a:r>
          </a:p>
        </p:txBody>
      </p:sp>
      <p:sp>
        <p:nvSpPr>
          <p:cNvPr id="2" name="日期占位符 1"/>
          <p:cNvSpPr>
            <a:spLocks noGrp="1"/>
          </p:cNvSpPr>
          <p:nvPr>
            <p:ph type="dt" sz="half" idx="10"/>
          </p:nvPr>
        </p:nvSpPr>
        <p:spPr/>
        <p:txBody>
          <a:bodyPr/>
          <a:lstStyle/>
          <a:p>
            <a:fld id="{09249FE8-2AFF-43FD-83C3-8932B8B01AD0}"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41</a:t>
            </a:fld>
            <a:endParaRPr lang="zh-CN" altLang="en-US"/>
          </a:p>
        </p:txBody>
      </p:sp>
      <p:pic>
        <p:nvPicPr>
          <p:cNvPr id="6" name="图片 5"/>
          <p:cNvPicPr>
            <a:picLocks noChangeAspect="1"/>
          </p:cNvPicPr>
          <p:nvPr/>
        </p:nvPicPr>
        <p:blipFill>
          <a:blip r:embed="rId4"/>
          <a:stretch>
            <a:fillRect/>
          </a:stretch>
        </p:blipFill>
        <p:spPr>
          <a:xfrm>
            <a:off x="107950" y="2076653"/>
            <a:ext cx="8878006" cy="10717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9290"/>
            <a:ext cx="8569325" cy="877711"/>
          </a:xfrm>
        </p:spPr>
        <p:txBody>
          <a:bodyPr/>
          <a:lstStyle/>
          <a:p>
            <a:pPr>
              <a:defRPr/>
            </a:pPr>
            <a:r>
              <a:rPr lang="zh-CN" altLang="en-US" dirty="0" smtClean="0">
                <a:solidFill>
                  <a:prstClr val="black"/>
                </a:solidFill>
              </a:rPr>
              <a:t>正态分布拟合</a:t>
            </a:r>
            <a:r>
              <a:rPr lang="en-US" altLang="zh-CN" dirty="0" smtClean="0">
                <a:solidFill>
                  <a:prstClr val="black"/>
                </a:solidFill>
              </a:rPr>
              <a:t>:</a:t>
            </a:r>
            <a:r>
              <a:rPr lang="zh-CN" altLang="en-US" dirty="0" smtClean="0">
                <a:solidFill>
                  <a:prstClr val="black"/>
                </a:solidFill>
              </a:rPr>
              <a:t>贝叶斯方法</a:t>
            </a:r>
            <a:endParaRPr lang="en-CA" dirty="0"/>
          </a:p>
        </p:txBody>
      </p:sp>
      <p:sp>
        <p:nvSpPr>
          <p:cNvPr id="35843" name="TextBox 6"/>
          <p:cNvSpPr txBox="1">
            <a:spLocks noChangeArrowheads="1"/>
          </p:cNvSpPr>
          <p:nvPr/>
        </p:nvSpPr>
        <p:spPr bwMode="auto">
          <a:xfrm>
            <a:off x="244476" y="941655"/>
            <a:ext cx="8424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lvl="0" indent="-457200" eaLnBrk="1" hangingPunct="1">
              <a:buFont typeface="Arial" panose="020B0604020202020204" pitchFamily="34" charset="0"/>
              <a:buChar char="•"/>
            </a:pPr>
            <a:r>
              <a:rPr lang="zh-CN" altLang="en-US" sz="2800" dirty="0">
                <a:solidFill>
                  <a:prstClr val="black"/>
                </a:solidFill>
                <a:latin typeface="隶书" panose="02010509060101010101" pitchFamily="49" charset="-122"/>
                <a:ea typeface="隶书" panose="02010509060101010101" pitchFamily="49" charset="-122"/>
              </a:rPr>
              <a:t>预测密度</a:t>
            </a:r>
            <a:endParaRPr lang="en-CA" altLang="zh-CN" sz="2800" dirty="0">
              <a:solidFill>
                <a:prstClr val="black"/>
              </a:solidFill>
              <a:latin typeface="隶书" panose="02010509060101010101" pitchFamily="49" charset="-122"/>
              <a:ea typeface="隶书" panose="02010509060101010101" pitchFamily="49" charset="-122"/>
            </a:endParaRPr>
          </a:p>
          <a:p>
            <a:pPr lvl="0" eaLnBrk="1" hangingPunct="1"/>
            <a:r>
              <a:rPr lang="zh-CN" altLang="en-US" sz="2800" dirty="0">
                <a:solidFill>
                  <a:prstClr val="black"/>
                </a:solidFill>
                <a:latin typeface="隶书" panose="02010509060101010101" pitchFamily="49" charset="-122"/>
                <a:ea typeface="隶书" panose="02010509060101010101" pitchFamily="49" charset="-122"/>
              </a:rPr>
              <a:t>为不同参数值下模型预测值得加权和</a:t>
            </a:r>
            <a:r>
              <a:rPr lang="zh-CN" altLang="en-US" sz="2800" dirty="0" smtClean="0">
                <a:solidFill>
                  <a:prstClr val="black"/>
                </a:solidFill>
                <a:latin typeface="隶书" panose="02010509060101010101" pitchFamily="49" charset="-122"/>
                <a:ea typeface="隶书" panose="02010509060101010101" pitchFamily="49" charset="-122"/>
              </a:rPr>
              <a:t>：</a:t>
            </a:r>
            <a:endParaRPr lang="en-CA" altLang="zh-CN" sz="2400" dirty="0"/>
          </a:p>
        </p:txBody>
      </p:sp>
      <p:sp>
        <p:nvSpPr>
          <p:cNvPr id="3" name="日期占位符 2"/>
          <p:cNvSpPr>
            <a:spLocks noGrp="1"/>
          </p:cNvSpPr>
          <p:nvPr>
            <p:ph type="dt" sz="half" idx="10"/>
          </p:nvPr>
        </p:nvSpPr>
        <p:spPr/>
        <p:txBody>
          <a:bodyPr/>
          <a:lstStyle/>
          <a:p>
            <a:fld id="{5F8A3B40-82E6-4FFE-B330-EF05B1D62FA0}"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42</a:t>
            </a:fld>
            <a:endParaRPr lang="zh-CN" altLang="en-US"/>
          </a:p>
        </p:txBody>
      </p:sp>
      <p:pic>
        <p:nvPicPr>
          <p:cNvPr id="6" name="图片 5"/>
          <p:cNvPicPr>
            <a:picLocks noChangeAspect="1"/>
          </p:cNvPicPr>
          <p:nvPr/>
        </p:nvPicPr>
        <p:blipFill>
          <a:blip r:embed="rId2"/>
          <a:stretch>
            <a:fillRect/>
          </a:stretch>
        </p:blipFill>
        <p:spPr>
          <a:xfrm>
            <a:off x="34977" y="1828094"/>
            <a:ext cx="9041358" cy="3714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8101"/>
            <a:ext cx="8229600" cy="883326"/>
          </a:xfrm>
          <a:prstGeom prst="rect">
            <a:avLst/>
          </a:prstGeom>
        </p:spPr>
        <p:txBody>
          <a:bodyPr anchor="ctr">
            <a:normAutofit/>
          </a:bodyPr>
          <a:lstStyle/>
          <a:p>
            <a:pPr fontAlgn="auto">
              <a:spcAft>
                <a:spcPts val="0"/>
              </a:spcAft>
              <a:defRPr/>
            </a:pPr>
            <a:r>
              <a:rPr lang="zh-CN" altLang="en-US" sz="4000" dirty="0" smtClean="0">
                <a:solidFill>
                  <a:prstClr val="black"/>
                </a:solidFill>
                <a:latin typeface="隶书" panose="02010509060101010101" pitchFamily="49" charset="-122"/>
                <a:ea typeface="隶书" panose="02010509060101010101" pitchFamily="49" charset="-122"/>
                <a:cs typeface="+mj-cs"/>
              </a:rPr>
              <a:t>正态分布拟合</a:t>
            </a:r>
            <a:r>
              <a:rPr lang="en-US" altLang="zh-CN" sz="4000" dirty="0" smtClean="0">
                <a:solidFill>
                  <a:prstClr val="black"/>
                </a:solidFill>
                <a:latin typeface="隶书" panose="02010509060101010101" pitchFamily="49" charset="-122"/>
                <a:ea typeface="隶书" panose="02010509060101010101" pitchFamily="49" charset="-122"/>
                <a:cs typeface="+mj-cs"/>
              </a:rPr>
              <a:t>:</a:t>
            </a:r>
            <a:r>
              <a:rPr lang="zh-CN" altLang="en-US" sz="4000" dirty="0" smtClean="0">
                <a:solidFill>
                  <a:prstClr val="black"/>
                </a:solidFill>
                <a:latin typeface="隶书" panose="02010509060101010101" pitchFamily="49" charset="-122"/>
                <a:ea typeface="隶书" panose="02010509060101010101" pitchFamily="49" charset="-122"/>
                <a:cs typeface="+mj-cs"/>
              </a:rPr>
              <a:t>贝叶斯方法</a:t>
            </a:r>
            <a:endParaRPr lang="en-CA" sz="4400" b="1" dirty="0">
              <a:latin typeface="+mj-lt"/>
              <a:ea typeface="+mj-ea"/>
              <a:cs typeface="+mj-cs"/>
            </a:endParaRPr>
          </a:p>
        </p:txBody>
      </p:sp>
      <p:sp>
        <p:nvSpPr>
          <p:cNvPr id="36867" name="TextBox 4"/>
          <p:cNvSpPr txBox="1">
            <a:spLocks noChangeArrowheads="1"/>
          </p:cNvSpPr>
          <p:nvPr/>
        </p:nvSpPr>
        <p:spPr bwMode="auto">
          <a:xfrm>
            <a:off x="261938" y="777495"/>
            <a:ext cx="8424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lvl="0" indent="-457200" eaLnBrk="1" hangingPunct="1">
              <a:buFont typeface="Arial" panose="020B0604020202020204" pitchFamily="34" charset="0"/>
              <a:buChar char="•"/>
            </a:pPr>
            <a:r>
              <a:rPr lang="zh-CN" altLang="en-US" sz="2800" dirty="0">
                <a:solidFill>
                  <a:prstClr val="black"/>
                </a:solidFill>
                <a:latin typeface="隶书" panose="02010509060101010101" pitchFamily="49" charset="-122"/>
                <a:ea typeface="隶书" panose="02010509060101010101" pitchFamily="49" charset="-122"/>
              </a:rPr>
              <a:t>预测密度</a:t>
            </a:r>
            <a:endParaRPr lang="en-CA" altLang="zh-CN" sz="2800" dirty="0">
              <a:solidFill>
                <a:prstClr val="black"/>
              </a:solidFill>
              <a:latin typeface="隶书" panose="02010509060101010101" pitchFamily="49" charset="-122"/>
              <a:ea typeface="隶书" panose="02010509060101010101" pitchFamily="49" charset="-122"/>
            </a:endParaRPr>
          </a:p>
          <a:p>
            <a:pPr lvl="0" eaLnBrk="1" hangingPunct="1"/>
            <a:r>
              <a:rPr lang="zh-CN" altLang="en-US" sz="2800" dirty="0">
                <a:solidFill>
                  <a:prstClr val="black"/>
                </a:solidFill>
                <a:latin typeface="隶书" panose="02010509060101010101" pitchFamily="49" charset="-122"/>
                <a:ea typeface="隶书" panose="02010509060101010101" pitchFamily="49" charset="-122"/>
              </a:rPr>
              <a:t>为不同参数值下模型预测</a:t>
            </a:r>
            <a:r>
              <a:rPr lang="zh-CN" altLang="en-US" sz="2800" dirty="0" smtClean="0">
                <a:solidFill>
                  <a:prstClr val="black"/>
                </a:solidFill>
                <a:latin typeface="隶书" panose="02010509060101010101" pitchFamily="49" charset="-122"/>
                <a:ea typeface="隶书" panose="02010509060101010101" pitchFamily="49" charset="-122"/>
              </a:rPr>
              <a:t>值的加权</a:t>
            </a:r>
            <a:r>
              <a:rPr lang="zh-CN" altLang="en-US" sz="2800" dirty="0">
                <a:solidFill>
                  <a:prstClr val="black"/>
                </a:solidFill>
                <a:latin typeface="隶书" panose="02010509060101010101" pitchFamily="49" charset="-122"/>
                <a:ea typeface="隶书" panose="02010509060101010101" pitchFamily="49" charset="-122"/>
              </a:rPr>
              <a:t>和</a:t>
            </a:r>
            <a:r>
              <a:rPr lang="zh-CN" altLang="en-US" sz="2800" dirty="0" smtClean="0">
                <a:solidFill>
                  <a:prstClr val="black"/>
                </a:solidFill>
                <a:latin typeface="隶书" panose="02010509060101010101" pitchFamily="49" charset="-122"/>
                <a:ea typeface="隶书" panose="02010509060101010101" pitchFamily="49" charset="-122"/>
              </a:rPr>
              <a:t>：</a:t>
            </a:r>
            <a:endParaRPr lang="en-CA" altLang="zh-CN" sz="2400" dirty="0"/>
          </a:p>
        </p:txBody>
      </p:sp>
      <p:pic>
        <p:nvPicPr>
          <p:cNvPr id="3686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6832" y="3925001"/>
            <a:ext cx="6454681" cy="213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Rectangle 10"/>
          <p:cNvSpPr>
            <a:spLocks noChangeArrowheads="1"/>
          </p:cNvSpPr>
          <p:nvPr/>
        </p:nvSpPr>
        <p:spPr bwMode="auto">
          <a:xfrm>
            <a:off x="261938" y="3639732"/>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式</a:t>
            </a:r>
            <a:r>
              <a:rPr lang="zh-CN" altLang="en-US" sz="2800" dirty="0" smtClean="0">
                <a:latin typeface="隶书" panose="02010509060101010101" pitchFamily="49" charset="-122"/>
                <a:ea typeface="隶书" panose="02010509060101010101" pitchFamily="49" charset="-122"/>
              </a:rPr>
              <a:t>中，</a:t>
            </a:r>
            <a:endParaRPr lang="en-CA" altLang="zh-CN" sz="2800" dirty="0">
              <a:latin typeface="隶书" panose="02010509060101010101" pitchFamily="49" charset="-122"/>
              <a:ea typeface="隶书" panose="02010509060101010101" pitchFamily="49" charset="-122"/>
            </a:endParaRPr>
          </a:p>
        </p:txBody>
      </p:sp>
      <p:sp>
        <p:nvSpPr>
          <p:cNvPr id="2" name="日期占位符 1"/>
          <p:cNvSpPr>
            <a:spLocks noGrp="1"/>
          </p:cNvSpPr>
          <p:nvPr>
            <p:ph type="dt" sz="half" idx="10"/>
          </p:nvPr>
        </p:nvSpPr>
        <p:spPr/>
        <p:txBody>
          <a:bodyPr/>
          <a:lstStyle/>
          <a:p>
            <a:fld id="{6CCEA776-B5B9-4B5E-9419-A353A0186B37}"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43</a:t>
            </a:fld>
            <a:endParaRPr lang="zh-CN" altLang="en-US"/>
          </a:p>
        </p:txBody>
      </p:sp>
      <p:pic>
        <p:nvPicPr>
          <p:cNvPr id="6" name="图片 5"/>
          <p:cNvPicPr>
            <a:picLocks noChangeAspect="1"/>
          </p:cNvPicPr>
          <p:nvPr/>
        </p:nvPicPr>
        <p:blipFill>
          <a:blip r:embed="rId3"/>
          <a:stretch>
            <a:fillRect/>
          </a:stretch>
        </p:blipFill>
        <p:spPr>
          <a:xfrm>
            <a:off x="657224" y="1739867"/>
            <a:ext cx="5603605" cy="1901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432"/>
            <a:ext cx="8151813" cy="922867"/>
          </a:xfrm>
        </p:spPr>
        <p:txBody>
          <a:bodyPr/>
          <a:lstStyle/>
          <a:p>
            <a:pPr>
              <a:defRPr/>
            </a:pPr>
            <a:r>
              <a:rPr lang="zh-CN" altLang="en-US" dirty="0" smtClean="0">
                <a:solidFill>
                  <a:prstClr val="black"/>
                </a:solidFill>
              </a:rPr>
              <a:t>正态分布拟合</a:t>
            </a:r>
            <a:r>
              <a:rPr lang="en-US" altLang="zh-CN" dirty="0" smtClean="0">
                <a:solidFill>
                  <a:prstClr val="black"/>
                </a:solidFill>
              </a:rPr>
              <a:t>:</a:t>
            </a:r>
            <a:r>
              <a:rPr lang="zh-CN" altLang="en-US" dirty="0" smtClean="0">
                <a:solidFill>
                  <a:prstClr val="black"/>
                </a:solidFill>
              </a:rPr>
              <a:t>贝叶斯方法</a:t>
            </a:r>
            <a:endParaRPr lang="en-CA" dirty="0"/>
          </a:p>
        </p:txBody>
      </p:sp>
      <p:sp>
        <p:nvSpPr>
          <p:cNvPr id="37891" name="TextBox 3"/>
          <p:cNvSpPr txBox="1">
            <a:spLocks noChangeArrowheads="1"/>
          </p:cNvSpPr>
          <p:nvPr/>
        </p:nvSpPr>
        <p:spPr bwMode="auto">
          <a:xfrm>
            <a:off x="1104900" y="6092825"/>
            <a:ext cx="1522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50 data points</a:t>
            </a:r>
          </a:p>
        </p:txBody>
      </p:sp>
      <p:sp>
        <p:nvSpPr>
          <p:cNvPr id="37892" name="TextBox 4"/>
          <p:cNvSpPr txBox="1">
            <a:spLocks noChangeArrowheads="1"/>
          </p:cNvSpPr>
          <p:nvPr/>
        </p:nvSpPr>
        <p:spPr bwMode="auto">
          <a:xfrm>
            <a:off x="4030663" y="6092825"/>
            <a:ext cx="1404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5 data points</a:t>
            </a:r>
          </a:p>
        </p:txBody>
      </p:sp>
      <p:sp>
        <p:nvSpPr>
          <p:cNvPr id="37893" name="TextBox 5"/>
          <p:cNvSpPr txBox="1">
            <a:spLocks noChangeArrowheads="1"/>
          </p:cNvSpPr>
          <p:nvPr/>
        </p:nvSpPr>
        <p:spPr bwMode="auto">
          <a:xfrm>
            <a:off x="7019925" y="6092825"/>
            <a:ext cx="140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a:t>1 data points</a:t>
            </a:r>
          </a:p>
        </p:txBody>
      </p:sp>
      <p:pic>
        <p:nvPicPr>
          <p:cNvPr id="378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13" y="1003299"/>
            <a:ext cx="8818774" cy="508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7F7B3449-9649-45C3-B62A-88636A2F50DF}"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87"/>
            <a:ext cx="8229600" cy="656882"/>
          </a:xfrm>
        </p:spPr>
        <p:txBody>
          <a:bodyPr>
            <a:normAutofit/>
          </a:bodyPr>
          <a:lstStyle/>
          <a:p>
            <a:pPr>
              <a:defRPr/>
            </a:pPr>
            <a:r>
              <a:rPr lang="zh-CN" altLang="en-US" dirty="0" smtClean="0"/>
              <a:t>参数学习的</a:t>
            </a:r>
            <a:r>
              <a:rPr lang="en-US" altLang="zh-CN" dirty="0" smtClean="0"/>
              <a:t>3</a:t>
            </a:r>
            <a:r>
              <a:rPr lang="zh-CN" altLang="en-US" dirty="0" smtClean="0"/>
              <a:t>种方法对比</a:t>
            </a:r>
            <a:endParaRPr lang="en-CA" dirty="0"/>
          </a:p>
        </p:txBody>
      </p:sp>
      <p:sp>
        <p:nvSpPr>
          <p:cNvPr id="38915" name="TextBox 3"/>
          <p:cNvSpPr txBox="1">
            <a:spLocks noChangeArrowheads="1"/>
          </p:cNvSpPr>
          <p:nvPr/>
        </p:nvSpPr>
        <p:spPr bwMode="auto">
          <a:xfrm>
            <a:off x="111919" y="2183156"/>
            <a:ext cx="84248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b="1" dirty="0"/>
              <a:t>Maximum a posteriori:</a:t>
            </a:r>
          </a:p>
          <a:p>
            <a:pPr eaLnBrk="1" hangingPunct="1"/>
            <a:endParaRPr lang="en-CA" altLang="zh-CN" sz="800" dirty="0"/>
          </a:p>
        </p:txBody>
      </p:sp>
      <p:sp>
        <p:nvSpPr>
          <p:cNvPr id="38917" name="TextBox 10"/>
          <p:cNvSpPr txBox="1">
            <a:spLocks noChangeArrowheads="1"/>
          </p:cNvSpPr>
          <p:nvPr/>
        </p:nvSpPr>
        <p:spPr bwMode="auto">
          <a:xfrm>
            <a:off x="219076" y="4699088"/>
            <a:ext cx="154199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b="1" dirty="0"/>
              <a:t>Bayesian:</a:t>
            </a:r>
          </a:p>
          <a:p>
            <a:pPr eaLnBrk="1" hangingPunct="1"/>
            <a:endParaRPr lang="en-CA" altLang="zh-CN" sz="800" dirty="0"/>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3796506"/>
            <a:ext cx="45275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538" y="5300663"/>
            <a:ext cx="5497055"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425060BB-8469-40C8-888A-9F827E5335C5}"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45</a:t>
            </a:fld>
            <a:endParaRPr lang="zh-CN" altLang="en-US"/>
          </a:p>
        </p:txBody>
      </p:sp>
      <p:pic>
        <p:nvPicPr>
          <p:cNvPr id="6" name="图片 5"/>
          <p:cNvPicPr>
            <a:picLocks noChangeAspect="1"/>
          </p:cNvPicPr>
          <p:nvPr/>
        </p:nvPicPr>
        <p:blipFill>
          <a:blip r:embed="rId5"/>
          <a:stretch>
            <a:fillRect/>
          </a:stretch>
        </p:blipFill>
        <p:spPr>
          <a:xfrm>
            <a:off x="1028700" y="2716556"/>
            <a:ext cx="5086350" cy="1009650"/>
          </a:xfrm>
          <a:prstGeom prst="rect">
            <a:avLst/>
          </a:prstGeom>
        </p:spPr>
      </p:pic>
      <p:pic>
        <p:nvPicPr>
          <p:cNvPr id="8" name="图片 7"/>
          <p:cNvPicPr>
            <a:picLocks noChangeAspect="1"/>
          </p:cNvPicPr>
          <p:nvPr/>
        </p:nvPicPr>
        <p:blipFill>
          <a:blip r:embed="rId6"/>
          <a:stretch>
            <a:fillRect/>
          </a:stretch>
        </p:blipFill>
        <p:spPr>
          <a:xfrm>
            <a:off x="219075" y="702345"/>
            <a:ext cx="7391400" cy="154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9675"/>
            <a:ext cx="7918450" cy="894233"/>
          </a:xfrm>
        </p:spPr>
        <p:txBody>
          <a:bodyPr>
            <a:normAutofit/>
          </a:bodyPr>
          <a:lstStyle/>
          <a:p>
            <a:pPr>
              <a:defRPr/>
            </a:pPr>
            <a:r>
              <a:rPr lang="zh-CN" altLang="en-US" dirty="0" smtClean="0"/>
              <a:t>三种方法</a:t>
            </a:r>
            <a:r>
              <a:rPr lang="zh-CN" altLang="en-US" dirty="0"/>
              <a:t>的</a:t>
            </a:r>
            <a:r>
              <a:rPr lang="zh-CN" altLang="en-US" dirty="0" smtClean="0"/>
              <a:t>预测密度对比</a:t>
            </a:r>
            <a:endParaRPr lang="en-CA" dirty="0"/>
          </a:p>
        </p:txBody>
      </p:sp>
      <p:sp>
        <p:nvSpPr>
          <p:cNvPr id="39939" name="TextBox 3"/>
          <p:cNvSpPr txBox="1">
            <a:spLocks noChangeArrowheads="1"/>
          </p:cNvSpPr>
          <p:nvPr/>
        </p:nvSpPr>
        <p:spPr bwMode="auto">
          <a:xfrm>
            <a:off x="539750" y="2447744"/>
            <a:ext cx="8424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en-US" altLang="zh-CN" sz="2800" b="1" dirty="0" smtClean="0">
                <a:solidFill>
                  <a:prstClr val="black"/>
                </a:solidFill>
                <a:latin typeface="隶书" panose="02010509060101010101" pitchFamily="49" charset="-122"/>
                <a:ea typeface="隶书" panose="02010509060101010101" pitchFamily="49" charset="-122"/>
              </a:rPr>
              <a:t>MAP</a:t>
            </a:r>
            <a:r>
              <a:rPr lang="zh-CN" altLang="en-US" sz="2800" b="1" dirty="0" smtClean="0">
                <a:solidFill>
                  <a:prstClr val="black"/>
                </a:solidFill>
                <a:latin typeface="隶书" panose="02010509060101010101" pitchFamily="49" charset="-122"/>
                <a:ea typeface="隶书" panose="02010509060101010101" pitchFamily="49" charset="-122"/>
              </a:rPr>
              <a:t>：</a:t>
            </a:r>
            <a:endParaRPr lang="en-CA" altLang="zh-CN" sz="2800" dirty="0">
              <a:solidFill>
                <a:prstClr val="black"/>
              </a:solidFill>
              <a:latin typeface="隶书" panose="02010509060101010101" pitchFamily="49" charset="-122"/>
              <a:ea typeface="隶书" panose="02010509060101010101" pitchFamily="49" charset="-122"/>
            </a:endParaRPr>
          </a:p>
          <a:p>
            <a:pPr lvl="0" eaLnBrk="1" hangingPunct="1"/>
            <a:r>
              <a:rPr lang="zh-CN" altLang="en-US" sz="2800" dirty="0">
                <a:solidFill>
                  <a:prstClr val="black"/>
                </a:solidFill>
                <a:latin typeface="隶书" panose="02010509060101010101" pitchFamily="49" charset="-122"/>
                <a:ea typeface="隶书" panose="02010509060101010101" pitchFamily="49" charset="-122"/>
              </a:rPr>
              <a:t>基于通过</a:t>
            </a:r>
            <a:r>
              <a:rPr lang="en-US" altLang="zh-CN" sz="2800" dirty="0">
                <a:solidFill>
                  <a:prstClr val="black"/>
                </a:solidFill>
                <a:latin typeface="隶书" panose="02010509060101010101" pitchFamily="49" charset="-122"/>
                <a:ea typeface="隶书" panose="02010509060101010101" pitchFamily="49" charset="-122"/>
              </a:rPr>
              <a:t>MAP</a:t>
            </a:r>
            <a:r>
              <a:rPr lang="zh-CN" altLang="en-US" sz="2800" dirty="0">
                <a:solidFill>
                  <a:prstClr val="black"/>
                </a:solidFill>
                <a:latin typeface="隶书" panose="02010509060101010101" pitchFamily="49" charset="-122"/>
                <a:ea typeface="隶书" panose="02010509060101010101" pitchFamily="49" charset="-122"/>
              </a:rPr>
              <a:t>方法学习到的参数模型，计算新的</a:t>
            </a:r>
            <a:r>
              <a:rPr lang="zh-CN" altLang="en-US" sz="2800" dirty="0" smtClean="0">
                <a:solidFill>
                  <a:prstClr val="black"/>
                </a:solidFill>
                <a:latin typeface="隶书" panose="02010509060101010101" pitchFamily="49" charset="-122"/>
                <a:ea typeface="隶书" panose="02010509060101010101" pitchFamily="49" charset="-122"/>
              </a:rPr>
              <a:t>数据                  </a:t>
            </a:r>
            <a:endParaRPr lang="en-US" altLang="zh-CN" sz="2800" dirty="0" smtClean="0">
              <a:solidFill>
                <a:prstClr val="black"/>
              </a:solidFill>
              <a:latin typeface="隶书" panose="02010509060101010101" pitchFamily="49" charset="-122"/>
              <a:ea typeface="隶书" panose="02010509060101010101" pitchFamily="49" charset="-122"/>
            </a:endParaRPr>
          </a:p>
          <a:p>
            <a:pPr lvl="0" eaLnBrk="1" hangingPunct="1"/>
            <a:r>
              <a:rPr lang="en-US" altLang="zh-CN" sz="2800" dirty="0">
                <a:solidFill>
                  <a:prstClr val="black"/>
                </a:solidFill>
                <a:latin typeface="隶书" panose="02010509060101010101" pitchFamily="49" charset="-122"/>
                <a:ea typeface="隶书" panose="02010509060101010101" pitchFamily="49" charset="-122"/>
              </a:rPr>
              <a:t> </a:t>
            </a:r>
            <a:r>
              <a:rPr lang="en-US" altLang="zh-CN" sz="2800" dirty="0" smtClean="0">
                <a:solidFill>
                  <a:prstClr val="black"/>
                </a:solidFill>
                <a:latin typeface="隶书" panose="02010509060101010101" pitchFamily="49" charset="-122"/>
                <a:ea typeface="隶书" panose="02010509060101010101" pitchFamily="49" charset="-122"/>
              </a:rPr>
              <a:t> </a:t>
            </a:r>
            <a:r>
              <a:rPr lang="zh-CN" altLang="en-US" sz="2800" dirty="0" smtClean="0">
                <a:solidFill>
                  <a:prstClr val="black"/>
                </a:solidFill>
                <a:latin typeface="隶书" panose="02010509060101010101" pitchFamily="49" charset="-122"/>
                <a:ea typeface="隶书" panose="02010509060101010101" pitchFamily="49" charset="-122"/>
              </a:rPr>
              <a:t>的</a:t>
            </a:r>
            <a:r>
              <a:rPr lang="zh-CN" altLang="en-US" sz="2800" dirty="0">
                <a:solidFill>
                  <a:prstClr val="black"/>
                </a:solidFill>
                <a:latin typeface="隶书" panose="02010509060101010101" pitchFamily="49" charset="-122"/>
                <a:ea typeface="隶书" panose="02010509060101010101" pitchFamily="49" charset="-122"/>
              </a:rPr>
              <a:t>概率分布预测值</a:t>
            </a:r>
            <a:endParaRPr lang="en-CA" altLang="zh-CN" sz="2800" dirty="0">
              <a:solidFill>
                <a:prstClr val="black"/>
              </a:solidFill>
              <a:latin typeface="隶书" panose="02010509060101010101" pitchFamily="49" charset="-122"/>
              <a:ea typeface="隶书" panose="02010509060101010101" pitchFamily="49" charset="-122"/>
            </a:endParaRPr>
          </a:p>
        </p:txBody>
      </p:sp>
      <p:pic>
        <p:nvPicPr>
          <p:cNvPr id="399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294" y="3795699"/>
            <a:ext cx="114141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p:cNvPicPr>
            <a:picLocks noChangeAspect="1" noChangeArrowheads="1"/>
          </p:cNvPicPr>
          <p:nvPr/>
        </p:nvPicPr>
        <p:blipFill>
          <a:blip r:embed="rId4">
            <a:extLst>
              <a:ext uri="{28A0092B-C50C-407E-A947-70E740481C1C}">
                <a14:useLocalDpi xmlns:a14="http://schemas.microsoft.com/office/drawing/2010/main" val="0"/>
              </a:ext>
            </a:extLst>
          </a:blip>
          <a:srcRect l="41895" r="31883"/>
          <a:stretch>
            <a:fillRect/>
          </a:stretch>
        </p:blipFill>
        <p:spPr bwMode="auto">
          <a:xfrm>
            <a:off x="685800" y="3382408"/>
            <a:ext cx="3048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6"/>
          <p:cNvSpPr>
            <a:spLocks noChangeArrowheads="1"/>
          </p:cNvSpPr>
          <p:nvPr/>
        </p:nvSpPr>
        <p:spPr bwMode="auto">
          <a:xfrm>
            <a:off x="539750" y="1139646"/>
            <a:ext cx="820896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0" eaLnBrk="1" hangingPunct="1"/>
            <a:r>
              <a:rPr lang="en-US" altLang="zh-CN" sz="2800" b="1" dirty="0" smtClean="0">
                <a:solidFill>
                  <a:srgbClr val="000000"/>
                </a:solidFill>
                <a:latin typeface="隶书" panose="02010509060101010101" pitchFamily="49" charset="-122"/>
                <a:ea typeface="隶书" panose="02010509060101010101" pitchFamily="49" charset="-122"/>
              </a:rPr>
              <a:t>ML</a:t>
            </a:r>
            <a:r>
              <a:rPr lang="en-CA" altLang="zh-CN" sz="2800" b="1" dirty="0" smtClean="0">
                <a:solidFill>
                  <a:srgbClr val="000000"/>
                </a:solidFill>
                <a:latin typeface="隶书" panose="02010509060101010101" pitchFamily="49" charset="-122"/>
                <a:ea typeface="隶书" panose="02010509060101010101" pitchFamily="49" charset="-122"/>
              </a:rPr>
              <a:t>:</a:t>
            </a:r>
            <a:endParaRPr lang="en-CA" altLang="zh-CN" sz="2800" dirty="0">
              <a:solidFill>
                <a:srgbClr val="000000"/>
              </a:solidFill>
              <a:latin typeface="Calibri" panose="020F0502020204030204"/>
            </a:endParaRPr>
          </a:p>
          <a:p>
            <a:pPr lvl="0" eaLnBrk="1" hangingPunct="1"/>
            <a:r>
              <a:rPr lang="zh-CN" altLang="en-US" sz="2800" dirty="0">
                <a:solidFill>
                  <a:srgbClr val="000000"/>
                </a:solidFill>
                <a:latin typeface="隶书" panose="02010509060101010101" pitchFamily="49" charset="-122"/>
                <a:ea typeface="隶书" panose="02010509060101010101" pitchFamily="49" charset="-122"/>
              </a:rPr>
              <a:t>基于</a:t>
            </a:r>
            <a:r>
              <a:rPr lang="en-US" altLang="zh-CN" sz="2800" dirty="0">
                <a:solidFill>
                  <a:srgbClr val="000000"/>
                </a:solidFill>
                <a:latin typeface="隶书" panose="02010509060101010101" pitchFamily="49" charset="-122"/>
                <a:ea typeface="隶书" panose="02010509060101010101" pitchFamily="49" charset="-122"/>
              </a:rPr>
              <a:t>ML</a:t>
            </a:r>
            <a:r>
              <a:rPr lang="zh-CN" altLang="en-US" sz="2800" dirty="0">
                <a:solidFill>
                  <a:srgbClr val="000000"/>
                </a:solidFill>
                <a:latin typeface="隶书" panose="02010509060101010101" pitchFamily="49" charset="-122"/>
                <a:ea typeface="隶书" panose="02010509060101010101" pitchFamily="49" charset="-122"/>
              </a:rPr>
              <a:t>得到的分布参数，计算新数据  </a:t>
            </a:r>
            <a:r>
              <a:rPr lang="zh-CN" altLang="en-US" sz="2800" dirty="0" smtClean="0">
                <a:solidFill>
                  <a:srgbClr val="000000"/>
                </a:solidFill>
                <a:latin typeface="隶书" panose="02010509060101010101" pitchFamily="49" charset="-122"/>
                <a:ea typeface="隶书" panose="02010509060101010101" pitchFamily="49" charset="-122"/>
              </a:rPr>
              <a:t>的</a:t>
            </a:r>
            <a:r>
              <a:rPr lang="zh-CN" altLang="en-US" sz="2800" dirty="0">
                <a:solidFill>
                  <a:srgbClr val="000000"/>
                </a:solidFill>
                <a:latin typeface="隶书" panose="02010509060101010101" pitchFamily="49" charset="-122"/>
                <a:ea typeface="隶书" panose="02010509060101010101" pitchFamily="49" charset="-122"/>
              </a:rPr>
              <a:t>概率分布</a:t>
            </a:r>
            <a:endParaRPr lang="en-CA" altLang="zh-CN" sz="2800" dirty="0">
              <a:solidFill>
                <a:srgbClr val="000000"/>
              </a:solidFill>
              <a:latin typeface="隶书" panose="02010509060101010101" pitchFamily="49" charset="-122"/>
              <a:ea typeface="隶书" panose="02010509060101010101" pitchFamily="49" charset="-122"/>
            </a:endParaRPr>
          </a:p>
          <a:p>
            <a:pPr eaLnBrk="1" hangingPunct="1"/>
            <a:endParaRPr lang="en-CA" altLang="zh-CN" sz="800" dirty="0">
              <a:solidFill>
                <a:srgbClr val="000000"/>
              </a:solidFill>
            </a:endParaRPr>
          </a:p>
        </p:txBody>
      </p:sp>
      <p:pic>
        <p:nvPicPr>
          <p:cNvPr id="399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028646"/>
            <a:ext cx="114141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3"/>
          <p:cNvPicPr>
            <a:picLocks noChangeAspect="1" noChangeArrowheads="1"/>
          </p:cNvPicPr>
          <p:nvPr/>
        </p:nvPicPr>
        <p:blipFill>
          <a:blip r:embed="rId4">
            <a:extLst>
              <a:ext uri="{28A0092B-C50C-407E-A947-70E740481C1C}">
                <a14:useLocalDpi xmlns:a14="http://schemas.microsoft.com/office/drawing/2010/main" val="0"/>
              </a:ext>
            </a:extLst>
          </a:blip>
          <a:srcRect l="41895" r="31883"/>
          <a:stretch>
            <a:fillRect/>
          </a:stretch>
        </p:blipFill>
        <p:spPr bwMode="auto">
          <a:xfrm>
            <a:off x="6350000" y="1633703"/>
            <a:ext cx="304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Box 10"/>
          <p:cNvSpPr txBox="1">
            <a:spLocks noChangeArrowheads="1"/>
          </p:cNvSpPr>
          <p:nvPr/>
        </p:nvSpPr>
        <p:spPr bwMode="auto">
          <a:xfrm>
            <a:off x="539750" y="4136846"/>
            <a:ext cx="842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b="1" dirty="0"/>
              <a:t>Bayesian:</a:t>
            </a:r>
          </a:p>
          <a:p>
            <a:pPr eaLnBrk="1" hangingPunct="1"/>
            <a:endParaRPr lang="en-CA" altLang="zh-CN" sz="800" dirty="0"/>
          </a:p>
          <a:p>
            <a:pPr lvl="0" eaLnBrk="1" hangingPunct="1"/>
            <a:r>
              <a:rPr lang="zh-CN" altLang="en-US" sz="2800" dirty="0" smtClean="0">
                <a:solidFill>
                  <a:prstClr val="black"/>
                </a:solidFill>
                <a:latin typeface="隶书" panose="02010509060101010101" pitchFamily="49" charset="-122"/>
                <a:ea typeface="隶书" panose="02010509060101010101" pitchFamily="49" charset="-122"/>
              </a:rPr>
              <a:t>不同</a:t>
            </a:r>
            <a:r>
              <a:rPr lang="zh-CN" altLang="en-US" sz="2800" dirty="0">
                <a:solidFill>
                  <a:prstClr val="black"/>
                </a:solidFill>
                <a:latin typeface="隶书" panose="02010509060101010101" pitchFamily="49" charset="-122"/>
                <a:ea typeface="隶书" panose="02010509060101010101" pitchFamily="49" charset="-122"/>
              </a:rPr>
              <a:t>参数值下模型预测</a:t>
            </a:r>
            <a:r>
              <a:rPr lang="zh-CN" altLang="en-US" sz="2800" dirty="0" smtClean="0">
                <a:solidFill>
                  <a:prstClr val="black"/>
                </a:solidFill>
                <a:latin typeface="隶书" panose="02010509060101010101" pitchFamily="49" charset="-122"/>
                <a:ea typeface="隶书" panose="02010509060101010101" pitchFamily="49" charset="-122"/>
              </a:rPr>
              <a:t>值之加权</a:t>
            </a:r>
            <a:r>
              <a:rPr lang="zh-CN" altLang="en-US" sz="2800" dirty="0">
                <a:solidFill>
                  <a:prstClr val="black"/>
                </a:solidFill>
                <a:latin typeface="隶书" panose="02010509060101010101" pitchFamily="49" charset="-122"/>
                <a:ea typeface="隶书" panose="02010509060101010101" pitchFamily="49" charset="-122"/>
              </a:rPr>
              <a:t>和：</a:t>
            </a:r>
            <a:endParaRPr lang="en-CA" altLang="zh-CN" sz="2800" dirty="0">
              <a:solidFill>
                <a:prstClr val="black"/>
              </a:solidFill>
              <a:latin typeface="隶书" panose="02010509060101010101" pitchFamily="49" charset="-122"/>
              <a:ea typeface="隶书" panose="02010509060101010101" pitchFamily="49" charset="-122"/>
            </a:endParaRPr>
          </a:p>
        </p:txBody>
      </p:sp>
      <p:pic>
        <p:nvPicPr>
          <p:cNvPr id="399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5243333"/>
            <a:ext cx="556418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日期占位符 2"/>
          <p:cNvSpPr>
            <a:spLocks noGrp="1"/>
          </p:cNvSpPr>
          <p:nvPr>
            <p:ph type="dt" sz="quarter" idx="4294967295"/>
          </p:nvPr>
        </p:nvSpPr>
        <p:spPr>
          <a:xfrm>
            <a:off x="457200" y="6356350"/>
            <a:ext cx="2133600" cy="365125"/>
          </a:xfrm>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001F8EB-A949-4597-B1EA-65B2F7B72D49}" type="datetime8">
              <a:rPr lang="en-CA" altLang="zh-CN" smtClean="0"/>
              <a:t>2016-09-19 8:36 AM</a:t>
            </a:fld>
            <a:endParaRPr lang="en-CA" altLang="zh-CN" smtClean="0"/>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46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27038"/>
            <a:ext cx="8229600" cy="634118"/>
          </a:xfrm>
          <a:prstGeom prst="rect">
            <a:avLst/>
          </a:prstGeom>
        </p:spPr>
        <p:txBody>
          <a:bodyPr anchor="ctr">
            <a:normAutofit fontScale="92500" lnSpcReduction="10000"/>
          </a:bodyPr>
          <a:lstStyle/>
          <a:p>
            <a:pPr algn="ctr" fontAlgn="auto">
              <a:spcAft>
                <a:spcPts val="0"/>
              </a:spcAft>
              <a:defRPr/>
            </a:pPr>
            <a:r>
              <a:rPr lang="zh-CN" altLang="en-US" sz="4000" dirty="0">
                <a:solidFill>
                  <a:prstClr val="black"/>
                </a:solidFill>
                <a:latin typeface="隶书" panose="02010509060101010101" pitchFamily="49" charset="-122"/>
                <a:ea typeface="隶书" panose="02010509060101010101" pitchFamily="49" charset="-122"/>
                <a:cs typeface="+mj-cs"/>
              </a:rPr>
              <a:t>三种方法的预测密度对比</a:t>
            </a:r>
            <a:endParaRPr lang="en-CA" sz="4400" dirty="0">
              <a:latin typeface="+mj-lt"/>
              <a:ea typeface="+mj-ea"/>
              <a:cs typeface="+mj-cs"/>
            </a:endParaRPr>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43" y="2784650"/>
            <a:ext cx="8079020" cy="174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2A24D863-D6C2-4FFA-A1BB-8291D07A5AAC}"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361245" y="1196622"/>
                <a:ext cx="8477956" cy="4980341"/>
              </a:xfrm>
            </p:spPr>
            <p:txBody>
              <a:bodyPr/>
              <a:lstStyle/>
              <a:p>
                <a:r>
                  <a:rPr lang="zh-CN" altLang="en-US" dirty="0" smtClean="0"/>
                  <a:t>如何理解三种方法不同的形式？</a:t>
                </a:r>
                <a:endParaRPr lang="en-US" altLang="zh-CN" dirty="0" smtClean="0"/>
              </a:p>
              <a:p>
                <a:pPr marL="342900" lvl="1" indent="0">
                  <a:buNone/>
                </a:pPr>
                <a:r>
                  <a:rPr lang="zh-CN" altLang="en-US" sz="2800" dirty="0" smtClean="0"/>
                  <a:t>可以将</a:t>
                </a:r>
                <a:r>
                  <a:rPr lang="en-US" altLang="zh-CN" sz="2800" dirty="0" smtClean="0"/>
                  <a:t>ML</a:t>
                </a:r>
                <a:r>
                  <a:rPr lang="zh-CN" altLang="en-US" sz="2800" dirty="0" smtClean="0"/>
                  <a:t>和</a:t>
                </a:r>
                <a:r>
                  <a:rPr lang="en-US" altLang="zh-CN" sz="2800" dirty="0" smtClean="0"/>
                  <a:t>MAP</a:t>
                </a:r>
                <a:r>
                  <a:rPr lang="zh-CN" altLang="en-US" sz="2800" dirty="0" smtClean="0"/>
                  <a:t>估计视为除了估计的（</a:t>
                </a:r>
                <a14:m>
                  <m:oMath xmlns:m="http://schemas.openxmlformats.org/officeDocument/2006/math">
                    <m:acc>
                      <m:accPr>
                        <m:chr m:val="̂"/>
                        <m:ctrlPr>
                          <a:rPr lang="zh-CN" altLang="en-US" sz="2800" i="1" smtClean="0">
                            <a:latin typeface="Cambria Math" panose="02040503050406030204" pitchFamily="18" charset="0"/>
                          </a:rPr>
                        </m:ctrlPr>
                      </m:accPr>
                      <m:e>
                        <m:r>
                          <a:rPr lang="zh-CN" altLang="en-US" sz="2800" i="1">
                            <a:latin typeface="Cambria Math" panose="02040503050406030204" pitchFamily="18" charset="0"/>
                          </a:rPr>
                          <m:t>𝜃</m:t>
                        </m:r>
                      </m:e>
                    </m:acc>
                  </m:oMath>
                </a14:m>
                <a:r>
                  <a:rPr lang="zh-CN" altLang="en-US" sz="2800" dirty="0" smtClean="0"/>
                  <a:t>）外，</a:t>
                </a:r>
                <a:r>
                  <a:rPr lang="el-GR" altLang="zh-CN" sz="2800" dirty="0" smtClean="0"/>
                  <a:t>θ</a:t>
                </a:r>
                <a:r>
                  <a:rPr lang="zh-CN" altLang="en-US" sz="2800" dirty="0" smtClean="0"/>
                  <a:t>的其它位置点概率密度取</a:t>
                </a:r>
                <a:r>
                  <a:rPr lang="en-US" altLang="zh-CN" sz="2800" dirty="0" smtClean="0"/>
                  <a:t>0</a:t>
                </a:r>
                <a:r>
                  <a:rPr lang="zh-CN" altLang="en-US" sz="2800" dirty="0" smtClean="0"/>
                  <a:t>值（即，</a:t>
                </a:r>
                <a:r>
                  <a:rPr lang="en-US" altLang="zh-CN" sz="2800" dirty="0" smtClean="0"/>
                  <a:t>delta function</a:t>
                </a:r>
                <a:r>
                  <a:rPr lang="zh-CN" altLang="en-US" sz="2800" dirty="0" smtClean="0"/>
                  <a:t>）</a:t>
                </a:r>
                <a:endParaRPr lang="zh-CN" altLang="en-US" sz="2800" dirty="0"/>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361245" y="1196622"/>
                <a:ext cx="8477956" cy="4980341"/>
              </a:xfrm>
              <a:blipFill rotWithShape="0">
                <a:blip r:embed="rId4"/>
                <a:stretch>
                  <a:fillRect l="-1653" t="-2570" r="-208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t>本章结构 </a:t>
            </a:r>
            <a:endParaRPr lang="en-CA" dirty="0"/>
          </a:p>
        </p:txBody>
      </p:sp>
      <p:sp>
        <p:nvSpPr>
          <p:cNvPr id="6" name="Slide Number Placeholder 3"/>
          <p:cNvSpPr txBox="1">
            <a:spLocks/>
          </p:cNvSpPr>
          <p:nvPr/>
        </p:nvSpPr>
        <p:spPr>
          <a:xfrm>
            <a:off x="6553200" y="6356350"/>
            <a:ext cx="2133600" cy="365125"/>
          </a:xfrm>
          <a:prstGeom prst="rect">
            <a:avLst/>
          </a:prstGeom>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r" eaLnBrk="1" hangingPunct="1"/>
            <a:fld id="{8DFCFFA0-C9F2-4A44-AE9C-56CD8E1EB6D2}" type="slidenum">
              <a:rPr lang="en-CA" altLang="zh-CN" sz="1200">
                <a:solidFill>
                  <a:srgbClr val="898989"/>
                </a:solidFill>
              </a:rPr>
              <a:pPr algn="r" eaLnBrk="1" hangingPunct="1"/>
              <a:t>48</a:t>
            </a:fld>
            <a:endParaRPr lang="en-CA" altLang="zh-CN" sz="1200">
              <a:solidFill>
                <a:srgbClr val="898989"/>
              </a:solidFill>
            </a:endParaRPr>
          </a:p>
        </p:txBody>
      </p:sp>
      <p:sp>
        <p:nvSpPr>
          <p:cNvPr id="8" name="Content Placeholder 7"/>
          <p:cNvSpPr>
            <a:spLocks noGrp="1"/>
          </p:cNvSpPr>
          <p:nvPr>
            <p:ph idx="1"/>
          </p:nvPr>
        </p:nvSpPr>
        <p:spPr>
          <a:xfrm>
            <a:off x="468313" y="1700213"/>
            <a:ext cx="8205787" cy="4114800"/>
          </a:xfrm>
        </p:spPr>
        <p:txBody>
          <a:bodyPr>
            <a:normAutofit/>
          </a:bodyPr>
          <a:lstStyle/>
          <a:p>
            <a:pPr>
              <a:defRPr/>
            </a:pPr>
            <a:r>
              <a:rPr lang="zh-CN" altLang="en-US" dirty="0" smtClean="0">
                <a:latin typeface="Times New Roman" panose="02020603050405020304" pitchFamily="18" charset="0"/>
                <a:cs typeface="Times New Roman" panose="02020603050405020304" pitchFamily="18" charset="0"/>
              </a:rPr>
              <a:t>拟合概率分布</a:t>
            </a:r>
            <a:r>
              <a:rPr lang="en-US" altLang="zh-CN" dirty="0" smtClean="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Fitting probability distributions)</a:t>
            </a:r>
          </a:p>
          <a:p>
            <a:pPr lvl="1">
              <a:defRPr/>
            </a:pPr>
            <a:r>
              <a:rPr lang="zh-CN" altLang="en-US" dirty="0" smtClean="0">
                <a:latin typeface="Times New Roman" panose="02020603050405020304" pitchFamily="18" charset="0"/>
                <a:cs typeface="Times New Roman" panose="02020603050405020304" pitchFamily="18" charset="0"/>
              </a:rPr>
              <a:t>最大似然（</a:t>
            </a:r>
            <a:r>
              <a:rPr lang="en-CA" dirty="0" smtClean="0">
                <a:latin typeface="Times New Roman" panose="02020603050405020304" pitchFamily="18" charset="0"/>
                <a:cs typeface="Times New Roman" panose="02020603050405020304" pitchFamily="18" charset="0"/>
              </a:rPr>
              <a:t>Maximum likelihood</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lvl="1">
              <a:defRPr/>
            </a:pPr>
            <a:r>
              <a:rPr lang="zh-CN" altLang="en-US" dirty="0" smtClean="0">
                <a:latin typeface="Times New Roman" panose="02020603050405020304" pitchFamily="18" charset="0"/>
                <a:cs typeface="Times New Roman" panose="02020603050405020304" pitchFamily="18" charset="0"/>
              </a:rPr>
              <a:t>最大后验（</a:t>
            </a:r>
            <a:r>
              <a:rPr lang="en-CA" dirty="0" smtClean="0">
                <a:latin typeface="Times New Roman" panose="02020603050405020304" pitchFamily="18" charset="0"/>
                <a:cs typeface="Times New Roman" panose="02020603050405020304" pitchFamily="18" charset="0"/>
              </a:rPr>
              <a:t>Maximum a posteriori</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lvl="1">
              <a:defRPr/>
            </a:pPr>
            <a:r>
              <a:rPr lang="zh-CN" altLang="en-US" dirty="0" smtClean="0">
                <a:latin typeface="Times New Roman" panose="02020603050405020304" pitchFamily="18" charset="0"/>
                <a:cs typeface="Times New Roman" panose="02020603050405020304" pitchFamily="18" charset="0"/>
              </a:rPr>
              <a:t>贝叶斯方法（</a:t>
            </a:r>
            <a:r>
              <a:rPr lang="en-CA" dirty="0" smtClean="0">
                <a:latin typeface="Times New Roman" panose="02020603050405020304" pitchFamily="18" charset="0"/>
                <a:cs typeface="Times New Roman" panose="02020603050405020304" pitchFamily="18" charset="0"/>
              </a:rPr>
              <a:t>Bayesian approach</a:t>
            </a:r>
            <a:r>
              <a:rPr lang="zh-CN" altLang="en-US" dirty="0" smtClean="0">
                <a:latin typeface="Times New Roman" panose="02020603050405020304" pitchFamily="18" charset="0"/>
                <a:cs typeface="Times New Roman" panose="02020603050405020304" pitchFamily="18" charset="0"/>
              </a:rPr>
              <a:t>）</a:t>
            </a:r>
            <a:endParaRPr lang="en-CA" dirty="0" smtClean="0">
              <a:latin typeface="Times New Roman" panose="02020603050405020304" pitchFamily="18" charset="0"/>
              <a:cs typeface="Times New Roman" panose="02020603050405020304" pitchFamily="18" charset="0"/>
            </a:endParaRPr>
          </a:p>
          <a:p>
            <a:pPr>
              <a:defRPr/>
            </a:pPr>
            <a:r>
              <a:rPr lang="zh-CN" altLang="en-US" dirty="0" smtClean="0"/>
              <a:t>实例之一，正态分布</a:t>
            </a:r>
            <a:endParaRPr lang="en-CA" dirty="0" smtClean="0"/>
          </a:p>
          <a:p>
            <a:pPr>
              <a:defRPr/>
            </a:pPr>
            <a:r>
              <a:rPr lang="zh-CN" altLang="en-US" dirty="0" smtClean="0">
                <a:solidFill>
                  <a:srgbClr val="FF0000"/>
                </a:solidFill>
              </a:rPr>
              <a:t>实例之二，分类分布</a:t>
            </a:r>
            <a:endParaRPr lang="en-CA" dirty="0" smtClean="0">
              <a:solidFill>
                <a:srgbClr val="FF0000"/>
              </a:solidFill>
            </a:endParaRPr>
          </a:p>
          <a:p>
            <a:pPr marL="0" indent="0">
              <a:buFontTx/>
              <a:buNone/>
              <a:defRPr/>
            </a:pPr>
            <a:endParaRPr lang="en-CA" dirty="0"/>
          </a:p>
        </p:txBody>
      </p:sp>
      <p:sp>
        <p:nvSpPr>
          <p:cNvPr id="3" name="日期占位符 2"/>
          <p:cNvSpPr>
            <a:spLocks noGrp="1"/>
          </p:cNvSpPr>
          <p:nvPr>
            <p:ph type="dt" sz="half" idx="10"/>
          </p:nvPr>
        </p:nvSpPr>
        <p:spPr/>
        <p:txBody>
          <a:bodyPr/>
          <a:lstStyle/>
          <a:p>
            <a:fld id="{EF220658-4A84-4B80-807B-64920D584EB3}"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48</a:t>
            </a:fld>
            <a:endParaRPr lang="zh-CN" altLang="en-US"/>
          </a:p>
        </p:txBody>
      </p:sp>
    </p:spTree>
    <p:extLst>
      <p:ext uri="{BB962C8B-B14F-4D97-AF65-F5344CB8AC3E}">
        <p14:creationId xmlns:p14="http://schemas.microsoft.com/office/powerpoint/2010/main" val="2958335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332EBC-C4DB-440D-9D2F-8E9C24A84C2A}"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49</a:t>
            </a:fld>
            <a:endParaRPr lang="zh-CN" alt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8000" y="4206377"/>
            <a:ext cx="27908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838200" y="381000"/>
            <a:ext cx="7772400" cy="968375"/>
          </a:xfrm>
          <a:prstGeom prst="rect">
            <a:avLst/>
          </a:prstGeom>
        </p:spPr>
        <p:txBody>
          <a:bodyPr>
            <a:normAutofit fontScale="90000" lnSpcReduction="10000"/>
          </a:bodyPr>
          <a:lstStyle>
            <a:lvl1pPr algn="l" defTabSz="685800" rtl="0" eaLnBrk="1" latinLnBrk="0" hangingPunct="1">
              <a:lnSpc>
                <a:spcPct val="90000"/>
              </a:lnSpc>
              <a:spcBef>
                <a:spcPct val="0"/>
              </a:spcBef>
              <a:buNone/>
              <a:defRPr sz="4000" kern="1200">
                <a:solidFill>
                  <a:schemeClr val="tx1"/>
                </a:solidFill>
                <a:latin typeface="隶书" panose="02010509060101010101" pitchFamily="49" charset="-122"/>
                <a:ea typeface="隶书" panose="02010509060101010101" pitchFamily="49" charset="-122"/>
                <a:cs typeface="+mj-cs"/>
              </a:defRPr>
            </a:lvl1pPr>
          </a:lstStyle>
          <a:p>
            <a:pPr>
              <a:defRPr/>
            </a:pPr>
            <a:r>
              <a:rPr lang="zh-CN" altLang="en-US" dirty="0" smtClean="0"/>
              <a:t>分类分布</a:t>
            </a:r>
            <a:r>
              <a:rPr lang="en-US" altLang="zh-CN" dirty="0" smtClean="0"/>
              <a:t/>
            </a:r>
            <a:br>
              <a:rPr lang="en-US" altLang="zh-CN" dirty="0" smtClean="0"/>
            </a:br>
            <a:r>
              <a:rPr lang="zh-CN" altLang="en-US" sz="3600" dirty="0" smtClean="0"/>
              <a:t>（</a:t>
            </a:r>
            <a:r>
              <a:rPr lang="en-GB" altLang="zh-CN" sz="3600" dirty="0" smtClean="0"/>
              <a:t>Categorical Distribution</a:t>
            </a:r>
            <a:r>
              <a:rPr lang="zh-CN" altLang="en-US" sz="3600" dirty="0" smtClean="0"/>
              <a:t>）</a:t>
            </a:r>
            <a:endParaRPr lang="en-US" sz="3600" dirty="0"/>
          </a:p>
        </p:txBody>
      </p:sp>
      <p:sp>
        <p:nvSpPr>
          <p:cNvPr id="7" name="TextBox 8"/>
          <p:cNvSpPr txBox="1">
            <a:spLocks noChangeArrowheads="1"/>
          </p:cNvSpPr>
          <p:nvPr/>
        </p:nvSpPr>
        <p:spPr bwMode="auto">
          <a:xfrm>
            <a:off x="4747642" y="373649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简记为：</a:t>
            </a:r>
            <a:endParaRPr lang="en-US" altLang="zh-CN" sz="2400" dirty="0">
              <a:latin typeface="隶书" panose="02010509060101010101" pitchFamily="49" charset="-122"/>
              <a:ea typeface="隶书" panose="02010509060101010101" pitchFamily="49" charset="-122"/>
            </a:endParaRPr>
          </a:p>
        </p:txBody>
      </p:sp>
      <p:sp>
        <p:nvSpPr>
          <p:cNvPr id="8" name="TextBox 9"/>
          <p:cNvSpPr txBox="1">
            <a:spLocks noChangeArrowheads="1"/>
          </p:cNvSpPr>
          <p:nvPr/>
        </p:nvSpPr>
        <p:spPr bwMode="auto">
          <a:xfrm>
            <a:off x="366713" y="5435600"/>
            <a:ext cx="87868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分类分布描述有</a:t>
            </a:r>
            <a:r>
              <a:rPr lang="en-US" altLang="zh-CN" sz="2800" dirty="0">
                <a:latin typeface="隶书" panose="02010509060101010101" pitchFamily="49" charset="-122"/>
                <a:ea typeface="隶书" panose="02010509060101010101" pitchFamily="49" charset="-122"/>
              </a:rPr>
              <a:t>K</a:t>
            </a:r>
            <a:r>
              <a:rPr lang="zh-CN" altLang="en-US" sz="2800" dirty="0">
                <a:latin typeface="隶书" panose="02010509060101010101" pitchFamily="49" charset="-122"/>
                <a:ea typeface="隶书" panose="02010509060101010101" pitchFamily="49" charset="-122"/>
              </a:rPr>
              <a:t>种可能的情况</a:t>
            </a:r>
            <a:r>
              <a:rPr lang="en-GB" altLang="zh-CN" sz="2800" dirty="0">
                <a:latin typeface="隶书" panose="02010509060101010101" pitchFamily="49" charset="-122"/>
                <a:ea typeface="隶书" panose="02010509060101010101" pitchFamily="49" charset="-122"/>
              </a:rPr>
              <a:t> </a:t>
            </a:r>
            <a:r>
              <a:rPr lang="en-GB" altLang="zh-CN" sz="2800" dirty="0">
                <a:latin typeface="隶书" panose="02010509060101010101" pitchFamily="49" charset="-122"/>
                <a:ea typeface="隶书" panose="02010509060101010101" pitchFamily="49" charset="-122"/>
                <a:cs typeface="Times New Roman" panose="02020603050405020304" pitchFamily="18" charset="0"/>
              </a:rPr>
              <a:t>y=1,y=2,… ,y=K</a:t>
            </a:r>
            <a:r>
              <a:rPr lang="en-GB" altLang="zh-CN" sz="2800" dirty="0">
                <a:latin typeface="隶书" panose="02010509060101010101" pitchFamily="49" charset="-122"/>
                <a:ea typeface="隶书" panose="02010509060101010101" pitchFamily="49" charset="-122"/>
              </a:rPr>
              <a:t>.</a:t>
            </a:r>
          </a:p>
          <a:p>
            <a:pPr eaLnBrk="1" hangingPunct="1">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有</a:t>
            </a:r>
            <a:r>
              <a:rPr lang="en-GB" altLang="zh-CN" sz="2800" dirty="0">
                <a:latin typeface="隶书" panose="02010509060101010101" pitchFamily="49" charset="-122"/>
                <a:ea typeface="隶书" panose="02010509060101010101" pitchFamily="49" charset="-122"/>
                <a:cs typeface="Times New Roman" panose="02020603050405020304" pitchFamily="18" charset="0"/>
              </a:rPr>
              <a:t>K</a:t>
            </a:r>
            <a:r>
              <a:rPr lang="en-GB"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个参数</a:t>
            </a:r>
            <a:endParaRPr lang="en-US" altLang="zh-CN" sz="2800" dirty="0">
              <a:latin typeface="隶书" panose="02010509060101010101" pitchFamily="49" charset="-122"/>
              <a:ea typeface="隶书" panose="02010509060101010101" pitchFamily="49" charset="-122"/>
            </a:endParaRPr>
          </a:p>
        </p:txBody>
      </p:sp>
      <p:pic>
        <p:nvPicPr>
          <p:cNvPr id="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9900" y="5937250"/>
            <a:ext cx="161766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3"/>
          <p:cNvSpPr txBox="1">
            <a:spLocks/>
          </p:cNvSpPr>
          <p:nvPr/>
        </p:nvSpPr>
        <p:spPr>
          <a:xfrm>
            <a:off x="6705600" y="6508750"/>
            <a:ext cx="2133600" cy="365125"/>
          </a:xfrm>
          <a:prstGeom prst="rect">
            <a:avLst/>
          </a:prstGeom>
          <a:noFill/>
        </p:spPr>
        <p:txBody>
          <a:bodyPr vert="horz" lIns="91440" tIns="45720" rIns="91440" bIns="45720" rtlCol="0" anchor="ctr"/>
          <a:lstStyle>
            <a:defPPr>
              <a:defRPr lang="zh-CN"/>
            </a:defPPr>
            <a:lvl1pPr marL="0" algn="r" defTabSz="914400" rtl="0" eaLnBrk="0" latinLnBrk="0" hangingPunct="0">
              <a:defRPr sz="900" kern="1200">
                <a:solidFill>
                  <a:schemeClr val="tx1"/>
                </a:solidFill>
                <a:latin typeface="Times New Roman" panose="02020603050405020304" pitchFamily="18"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9pPr>
          </a:lstStyle>
          <a:p>
            <a:fld id="{145710DA-F9AC-48D6-A15D-79222B6A0D51}" type="slidenum">
              <a:rPr lang="en-CA" altLang="zh-CN" smtClean="0"/>
              <a:pPr/>
              <a:t>49</a:t>
            </a:fld>
            <a:endParaRPr lang="en-CA" altLang="zh-CN"/>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325" y="1709738"/>
            <a:ext cx="4484688"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850" y="1277938"/>
            <a:ext cx="2776538"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663" y="2809040"/>
            <a:ext cx="3311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0213" y="5957888"/>
            <a:ext cx="16208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ounded Rectangle 13"/>
          <p:cNvSpPr/>
          <p:nvPr/>
        </p:nvSpPr>
        <p:spPr>
          <a:xfrm>
            <a:off x="5438775" y="4198439"/>
            <a:ext cx="3000375" cy="642938"/>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TextBox 7"/>
          <p:cNvSpPr txBox="1">
            <a:spLocks noChangeArrowheads="1"/>
          </p:cNvSpPr>
          <p:nvPr/>
        </p:nvSpPr>
        <p:spPr bwMode="auto">
          <a:xfrm>
            <a:off x="4508500" y="1958975"/>
            <a:ext cx="4716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可以视为：矢量除第</a:t>
            </a:r>
            <a:r>
              <a:rPr lang="en-US" altLang="zh-CN" sz="2400" dirty="0" smtClean="0">
                <a:latin typeface="隶书" panose="02010509060101010101" pitchFamily="49" charset="-122"/>
                <a:ea typeface="隶书" panose="02010509060101010101" pitchFamily="49" charset="-122"/>
              </a:rPr>
              <a:t>k</a:t>
            </a:r>
            <a:r>
              <a:rPr lang="zh-CN" altLang="en-US" sz="2400" dirty="0" smtClean="0">
                <a:latin typeface="隶书" panose="02010509060101010101" pitchFamily="49" charset="-122"/>
                <a:ea typeface="隶书" panose="02010509060101010101" pitchFamily="49" charset="-122"/>
              </a:rPr>
              <a:t>个元素外，其余都为</a:t>
            </a:r>
            <a:r>
              <a:rPr lang="en-US" altLang="zh-CN" sz="2400" dirty="0" smtClean="0">
                <a:latin typeface="隶书" panose="02010509060101010101" pitchFamily="49" charset="-122"/>
                <a:ea typeface="隶书" panose="02010509060101010101" pitchFamily="49" charset="-122"/>
              </a:rPr>
              <a:t>0</a:t>
            </a:r>
            <a:r>
              <a:rPr lang="zh-CN" altLang="en-US" sz="2400" dirty="0" smtClean="0">
                <a:latin typeface="隶书" panose="02010509060101010101" pitchFamily="49" charset="-122"/>
                <a:ea typeface="隶书" panose="02010509060101010101" pitchFamily="49" charset="-122"/>
              </a:rPr>
              <a:t>，即 </a:t>
            </a:r>
            <a:r>
              <a:rPr lang="en-GB" altLang="zh-CN" sz="2400" b="1" dirty="0" smtClean="0">
                <a:latin typeface="隶书" panose="02010509060101010101" pitchFamily="49" charset="-122"/>
                <a:ea typeface="隶书" panose="02010509060101010101" pitchFamily="49" charset="-122"/>
                <a:cs typeface="Times New Roman" panose="02020603050405020304" pitchFamily="18" charset="0"/>
              </a:rPr>
              <a:t>e</a:t>
            </a:r>
            <a:r>
              <a:rPr lang="en-GB" altLang="zh-CN" sz="2400" baseline="-25000" dirty="0" smtClean="0">
                <a:latin typeface="隶书" panose="02010509060101010101" pitchFamily="49" charset="-122"/>
                <a:ea typeface="隶书" panose="02010509060101010101" pitchFamily="49" charset="-122"/>
                <a:cs typeface="Times New Roman" panose="02020603050405020304" pitchFamily="18" charset="0"/>
              </a:rPr>
              <a:t>4</a:t>
            </a:r>
            <a:r>
              <a:rPr lang="en-GB" altLang="zh-CN" sz="2400" dirty="0" smtClean="0">
                <a:latin typeface="隶书" panose="02010509060101010101" pitchFamily="49" charset="-122"/>
                <a:ea typeface="隶书" panose="02010509060101010101" pitchFamily="49" charset="-122"/>
              </a:rPr>
              <a:t> </a:t>
            </a:r>
            <a:r>
              <a:rPr lang="en-GB" altLang="zh-CN" sz="2400" dirty="0">
                <a:latin typeface="隶书" panose="02010509060101010101" pitchFamily="49" charset="-122"/>
                <a:ea typeface="隶书" panose="02010509060101010101" pitchFamily="49" charset="-122"/>
              </a:rPr>
              <a:t>= [0,0,0,1,0]</a:t>
            </a:r>
          </a:p>
        </p:txBody>
      </p:sp>
      <p:sp>
        <p:nvSpPr>
          <p:cNvPr id="17" name="日期占位符 2"/>
          <p:cNvSpPr txBox="1">
            <a:spLocks/>
          </p:cNvSpPr>
          <p:nvPr/>
        </p:nvSpPr>
        <p:spPr>
          <a:xfrm>
            <a:off x="781050" y="6508751"/>
            <a:ext cx="2057400" cy="365125"/>
          </a:xfrm>
          <a:prstGeom prst="rect">
            <a:avLst/>
          </a:prstGeom>
        </p:spPr>
        <p:txBody>
          <a:bodyPr vert="horz" lIns="91440" tIns="45720" rIns="91440" bIns="45720" rtlCol="0" anchor="ctr"/>
          <a:lstStyle>
            <a:defPPr>
              <a:defRPr lang="zh-CN"/>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C15F42-FC2E-4E6A-9C49-6BA002919E96}" type="datetime1">
              <a:rPr lang="zh-CN" altLang="en-US" smtClean="0"/>
              <a:pPr/>
              <a:t>2016/9/19</a:t>
            </a:fld>
            <a:endParaRPr lang="zh-CN" altLang="en-US"/>
          </a:p>
        </p:txBody>
      </p:sp>
      <p:sp>
        <p:nvSpPr>
          <p:cNvPr id="18" name="页脚占位符 3"/>
          <p:cNvSpPr txBox="1">
            <a:spLocks/>
          </p:cNvSpPr>
          <p:nvPr/>
        </p:nvSpPr>
        <p:spPr>
          <a:xfrm>
            <a:off x="3181350" y="6508751"/>
            <a:ext cx="30861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mtClean="0"/>
              <a:t>计算机视觉：模型、学习和推理</a:t>
            </a:r>
            <a:endParaRPr lang="zh-CN" altLang="en-US"/>
          </a:p>
        </p:txBody>
      </p:sp>
    </p:spTree>
    <p:extLst>
      <p:ext uri="{BB962C8B-B14F-4D97-AF65-F5344CB8AC3E}">
        <p14:creationId xmlns:p14="http://schemas.microsoft.com/office/powerpoint/2010/main" val="3804284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smtClean="0"/>
              <a:t>最大似然方法（</a:t>
            </a:r>
            <a:r>
              <a:rPr lang="en-US" altLang="zh-CN" dirty="0" smtClean="0"/>
              <a:t>ML</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06582" y="996335"/>
                <a:ext cx="8345532" cy="5077894"/>
              </a:xfrm>
            </p:spPr>
            <p:txBody>
              <a:bodyPr/>
              <a:lstStyle/>
              <a:p>
                <a:r>
                  <a:rPr lang="en-US" altLang="zh-CN" dirty="0" smtClean="0"/>
                  <a:t>ML</a:t>
                </a:r>
                <a:r>
                  <a:rPr lang="zh-CN" altLang="en-US" dirty="0" smtClean="0"/>
                  <a:t>方法</a:t>
                </a:r>
                <a:endParaRPr lang="en-US" altLang="zh-CN" dirty="0" smtClean="0"/>
              </a:p>
              <a:p>
                <a:pPr lvl="1"/>
                <a:r>
                  <a:rPr lang="zh-CN" altLang="en-US" sz="2800" dirty="0"/>
                  <a:t>预测分布</a:t>
                </a:r>
              </a:p>
              <a:p>
                <a:pPr marL="342900" lvl="1" indent="0">
                  <a:buNone/>
                </a:pPr>
                <a:r>
                  <a:rPr lang="zh-CN" altLang="en-US" sz="2800" dirty="0" smtClean="0"/>
                  <a:t>使用学习得到的参数</a:t>
                </a:r>
                <a14:m>
                  <m:oMath xmlns:m="http://schemas.openxmlformats.org/officeDocument/2006/math">
                    <m:acc>
                      <m:accPr>
                        <m:chr m:val="̂"/>
                        <m:ctrlPr>
                          <a:rPr lang="zh-CN" altLang="en-US" sz="2800" i="1">
                            <a:latin typeface="Cambria Math" panose="02040503050406030204" pitchFamily="18" charset="0"/>
                          </a:rPr>
                        </m:ctrlPr>
                      </m:accPr>
                      <m:e>
                        <m:r>
                          <a:rPr lang="zh-CN" altLang="en-US" sz="2800" b="1" i="1">
                            <a:latin typeface="Cambria Math" panose="02040503050406030204" pitchFamily="18" charset="0"/>
                          </a:rPr>
                          <m:t>𝜽</m:t>
                        </m:r>
                      </m:e>
                    </m:acc>
                  </m:oMath>
                </a14:m>
                <a:r>
                  <a:rPr lang="zh-CN" altLang="en-US" sz="2800" dirty="0"/>
                  <a:t>， </a:t>
                </a:r>
                <a:r>
                  <a:rPr lang="zh-CN" altLang="en-US" sz="2800" dirty="0" smtClean="0"/>
                  <a:t>对于</a:t>
                </a:r>
                <a:r>
                  <a:rPr lang="zh-CN" altLang="en-US" sz="2800" dirty="0"/>
                  <a:t>新的数据</a:t>
                </a:r>
                <a:r>
                  <a:rPr lang="en-US" altLang="zh-CN" sz="2800" dirty="0"/>
                  <a:t>x</a:t>
                </a:r>
                <a:r>
                  <a:rPr lang="en-US" altLang="zh-CN" sz="2800" baseline="30000" dirty="0"/>
                  <a:t>∗</a:t>
                </a:r>
                <a:r>
                  <a:rPr lang="en-US" altLang="zh-CN" sz="2800" dirty="0"/>
                  <a:t> </a:t>
                </a:r>
                <a:r>
                  <a:rPr lang="zh-CN" altLang="en-US" sz="2800" dirty="0" smtClean="0"/>
                  <a:t>，计算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𝑟</m:t>
                        </m:r>
                      </m:sub>
                    </m:sSub>
                    <m:r>
                      <a:rPr lang="en-US" altLang="zh-CN" sz="2800" i="1">
                        <a:latin typeface="Cambria Math" panose="02040503050406030204" pitchFamily="18" charset="0"/>
                      </a:rPr>
                      <m:t>(</m:t>
                    </m:r>
                    <m:sSup>
                      <m:sSupPr>
                        <m:ctrlPr>
                          <a:rPr lang="en-US" altLang="zh-CN" sz="2800" i="1" smtClean="0">
                            <a:latin typeface="Cambria Math" panose="02040503050406030204" pitchFamily="18" charset="0"/>
                          </a:rPr>
                        </m:ctrlPr>
                      </m:sSupPr>
                      <m:e>
                        <m:r>
                          <m:rPr>
                            <m:sty m:val="p"/>
                          </m:rPr>
                          <a:rPr lang="en-US" altLang="zh-CN" sz="2800">
                            <a:latin typeface="Cambria Math" panose="02040503050406030204" pitchFamily="18" charset="0"/>
                          </a:rPr>
                          <m:t>x</m:t>
                        </m:r>
                      </m:e>
                      <m:sup>
                        <m:r>
                          <a:rPr lang="zh-CN" altLang="en-US" sz="2800" b="0" i="1" smtClean="0">
                            <a:latin typeface="Cambria Math" panose="02040503050406030204" pitchFamily="18" charset="0"/>
                          </a:rPr>
                          <m:t>∗</m:t>
                        </m:r>
                      </m:sup>
                    </m:sSup>
                    <m:r>
                      <a:rPr lang="en-US" altLang="zh-CN" sz="2800" i="1">
                        <a:latin typeface="Cambria Math" panose="02040503050406030204" pitchFamily="18" charset="0"/>
                      </a:rPr>
                      <m:t>|</m:t>
                    </m:r>
                    <m:acc>
                      <m:accPr>
                        <m:chr m:val="̂"/>
                        <m:ctrlPr>
                          <a:rPr lang="en-US" altLang="zh-CN" sz="2800" i="1" smtClean="0">
                            <a:latin typeface="Cambria Math" panose="02040503050406030204" pitchFamily="18" charset="0"/>
                          </a:rPr>
                        </m:ctrlPr>
                      </m:accPr>
                      <m:e>
                        <m:r>
                          <a:rPr lang="zh-CN" altLang="en-US" sz="2800" b="1" i="1">
                            <a:latin typeface="Cambria Math" panose="02040503050406030204" pitchFamily="18" charset="0"/>
                          </a:rPr>
                          <m:t>𝜽</m:t>
                        </m:r>
                      </m:e>
                    </m:acc>
                    <m:r>
                      <a:rPr lang="zh-CN" altLang="en-US" sz="2800" i="1">
                        <a:latin typeface="Cambria Math" panose="02040503050406030204" pitchFamily="18" charset="0"/>
                      </a:rPr>
                      <m:t>）</m:t>
                    </m:r>
                  </m:oMath>
                </a14:m>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06582" y="996335"/>
                <a:ext cx="8345532" cy="5077894"/>
              </a:xfrm>
              <a:blipFill rotWithShape="0">
                <a:blip r:embed="rId3"/>
                <a:stretch>
                  <a:fillRect l="-1680" t="-25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5</a:t>
            </a:fld>
            <a:endParaRPr lang="zh-CN" altLang="en-US"/>
          </a:p>
        </p:txBody>
      </p:sp>
    </p:spTree>
    <p:extLst>
      <p:ext uri="{BB962C8B-B14F-4D97-AF65-F5344CB8AC3E}">
        <p14:creationId xmlns:p14="http://schemas.microsoft.com/office/powerpoint/2010/main" val="3033771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332EBC-C4DB-440D-9D2F-8E9C24A84C2A}" type="datetime8">
              <a:rPr lang="en-CA" altLang="zh-CN" smtClean="0"/>
              <a:t>2016-09-19 8:36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4" name="灯片编号占位符 3"/>
          <p:cNvSpPr>
            <a:spLocks noGrp="1"/>
          </p:cNvSpPr>
          <p:nvPr>
            <p:ph type="sldNum" sz="quarter" idx="12"/>
          </p:nvPr>
        </p:nvSpPr>
        <p:spPr/>
        <p:txBody>
          <a:bodyPr/>
          <a:lstStyle/>
          <a:p>
            <a:fld id="{228A1791-765D-420B-B56B-33227E342D23}" type="slidenum">
              <a:rPr lang="zh-CN" altLang="en-US" smtClean="0"/>
              <a:t>50</a:t>
            </a:fld>
            <a:endParaRPr lang="zh-CN"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4" y="1719639"/>
            <a:ext cx="6669664" cy="125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588" y="4013200"/>
            <a:ext cx="7978775"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609600" y="223838"/>
            <a:ext cx="8229600" cy="938212"/>
          </a:xfrm>
          <a:prstGeom prst="rect">
            <a:avLst/>
          </a:prstGeom>
        </p:spPr>
        <p:txBody>
          <a:bodyPr/>
          <a:lstStyle>
            <a:lvl1pPr algn="l" defTabSz="685800" rtl="0" eaLnBrk="1" latinLnBrk="0" hangingPunct="1">
              <a:lnSpc>
                <a:spcPct val="90000"/>
              </a:lnSpc>
              <a:spcBef>
                <a:spcPct val="0"/>
              </a:spcBef>
              <a:buNone/>
              <a:defRPr sz="4000" kern="1200">
                <a:solidFill>
                  <a:schemeClr val="tx1"/>
                </a:solidFill>
                <a:latin typeface="隶书" panose="02010509060101010101" pitchFamily="49" charset="-122"/>
                <a:ea typeface="隶书" panose="02010509060101010101" pitchFamily="49" charset="-122"/>
                <a:cs typeface="+mj-cs"/>
              </a:defRPr>
            </a:lvl1pPr>
          </a:lstStyle>
          <a:p>
            <a:pPr>
              <a:defRPr/>
            </a:pPr>
            <a:r>
              <a:rPr lang="zh-CN" altLang="en-US" dirty="0">
                <a:latin typeface="Times New Roman" panose="02020603050405020304" pitchFamily="18" charset="0"/>
                <a:cs typeface="Times New Roman" panose="02020603050405020304" pitchFamily="18" charset="0"/>
              </a:rPr>
              <a:t>狄利克雷分布</a:t>
            </a:r>
            <a:r>
              <a:rPr lang="en-GB" altLang="zh-CN" dirty="0" smtClean="0">
                <a:latin typeface="Times New Roman" panose="02020603050405020304" pitchFamily="18" charset="0"/>
                <a:cs typeface="Times New Roman" panose="02020603050405020304" pitchFamily="18" charset="0"/>
              </a:rPr>
              <a:t>(</a:t>
            </a:r>
            <a:r>
              <a:rPr lang="en-GB" altLang="zh-CN" dirty="0" err="1" smtClean="0">
                <a:latin typeface="Times New Roman" panose="02020603050405020304" pitchFamily="18" charset="0"/>
                <a:cs typeface="Times New Roman" panose="02020603050405020304" pitchFamily="18" charset="0"/>
              </a:rPr>
              <a:t>Dirichlet</a:t>
            </a:r>
            <a:r>
              <a:rPr lang="en-GB" altLang="zh-CN" dirty="0" smtClean="0">
                <a:latin typeface="Times New Roman" panose="02020603050405020304" pitchFamily="18" charset="0"/>
                <a:cs typeface="Times New Roman" panose="02020603050405020304" pitchFamily="18" charset="0"/>
              </a:rPr>
              <a:t> Distribution)</a:t>
            </a:r>
            <a:endParaRPr lang="en-US" dirty="0">
              <a:latin typeface="Times New Roman" panose="02020603050405020304" pitchFamily="18" charset="0"/>
              <a:cs typeface="Times New Roman" panose="02020603050405020304" pitchFamily="18" charset="0"/>
            </a:endParaRPr>
          </a:p>
        </p:txBody>
      </p:sp>
      <p:sp>
        <p:nvSpPr>
          <p:cNvPr id="8" name="TextBox 6"/>
          <p:cNvSpPr txBox="1">
            <a:spLocks noChangeArrowheads="1"/>
          </p:cNvSpPr>
          <p:nvPr/>
        </p:nvSpPr>
        <p:spPr bwMode="auto">
          <a:xfrm>
            <a:off x="366713" y="1067128"/>
            <a:ext cx="69371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GB" altLang="zh-CN" sz="2800" dirty="0" smtClean="0">
                <a:latin typeface="隶书" panose="02010509060101010101" pitchFamily="49" charset="-122"/>
                <a:ea typeface="隶书" panose="02010509060101010101" pitchFamily="49" charset="-122"/>
              </a:rPr>
              <a:t>K</a:t>
            </a:r>
            <a:r>
              <a:rPr lang="zh-CN" altLang="en-US" sz="2800" dirty="0" smtClean="0">
                <a:latin typeface="隶书" panose="02010509060101010101" pitchFamily="49" charset="-122"/>
                <a:ea typeface="隶书" panose="02010509060101010101" pitchFamily="49" charset="-122"/>
              </a:rPr>
              <a:t>个随机变量        ，这里</a:t>
            </a:r>
            <a:endParaRPr lang="en-US" altLang="zh-CN" sz="2800" dirty="0">
              <a:latin typeface="隶书" panose="02010509060101010101" pitchFamily="49" charset="-122"/>
              <a:ea typeface="隶书" panose="02010509060101010101" pitchFamily="49" charset="-122"/>
            </a:endParaRPr>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558" y="1192213"/>
            <a:ext cx="13827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p:cNvSpPr txBox="1">
            <a:spLocks noChangeArrowheads="1"/>
          </p:cNvSpPr>
          <p:nvPr/>
        </p:nvSpPr>
        <p:spPr bwMode="auto">
          <a:xfrm>
            <a:off x="150019" y="2818517"/>
            <a:ext cx="1262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latin typeface="隶书" panose="02010509060101010101" pitchFamily="49" charset="-122"/>
                <a:ea typeface="隶书" panose="02010509060101010101" pitchFamily="49" charset="-122"/>
              </a:rPr>
              <a:t>简记为</a:t>
            </a:r>
            <a:r>
              <a:rPr lang="en-GB" altLang="zh-CN" sz="2400" dirty="0">
                <a:latin typeface="隶书" panose="02010509060101010101" pitchFamily="49" charset="-122"/>
                <a:ea typeface="隶书" panose="02010509060101010101" pitchFamily="49" charset="-122"/>
              </a:rPr>
              <a:t>:</a:t>
            </a:r>
            <a:endParaRPr lang="en-US" altLang="zh-CN" sz="2400" dirty="0">
              <a:latin typeface="隶书" panose="02010509060101010101" pitchFamily="49" charset="-122"/>
              <a:ea typeface="隶书" panose="02010509060101010101" pitchFamily="49" charset="-122"/>
            </a:endParaRPr>
          </a:p>
        </p:txBody>
      </p:sp>
      <p:cxnSp>
        <p:nvCxnSpPr>
          <p:cNvPr id="11" name="Straight Arrow Connector 13"/>
          <p:cNvCxnSpPr>
            <a:stCxn id="12" idx="1"/>
          </p:cNvCxnSpPr>
          <p:nvPr/>
        </p:nvCxnSpPr>
        <p:spPr>
          <a:xfrm flipH="1">
            <a:off x="6796088" y="1809923"/>
            <a:ext cx="688975"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5"/>
          <p:cNvSpPr txBox="1">
            <a:spLocks noChangeArrowheads="1"/>
          </p:cNvSpPr>
          <p:nvPr/>
        </p:nvSpPr>
        <p:spPr bwMode="auto">
          <a:xfrm>
            <a:off x="7485063" y="1486073"/>
            <a:ext cx="1357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有</a:t>
            </a:r>
            <a:r>
              <a:rPr lang="en-GB" altLang="zh-CN" b="1" dirty="0"/>
              <a:t> </a:t>
            </a:r>
            <a:r>
              <a:rPr lang="en-GB" altLang="zh-CN" b="1" dirty="0">
                <a:cs typeface="Times New Roman" panose="02020603050405020304" pitchFamily="18" charset="0"/>
              </a:rPr>
              <a:t>k</a:t>
            </a:r>
            <a:r>
              <a:rPr lang="zh-CN" altLang="en-US" b="1" dirty="0">
                <a:cs typeface="Times New Roman" panose="02020603050405020304" pitchFamily="18" charset="0"/>
              </a:rPr>
              <a:t>个参数</a:t>
            </a:r>
            <a:r>
              <a:rPr lang="en-GB" altLang="zh-CN" b="1" dirty="0"/>
              <a:t> </a:t>
            </a:r>
          </a:p>
          <a:p>
            <a:pPr eaLnBrk="1" hangingPunct="1"/>
            <a:r>
              <a:rPr lang="en-GB" altLang="zh-CN" b="1" dirty="0" err="1">
                <a:latin typeface="Symbol" panose="05050102010706020507" pitchFamily="18" charset="2"/>
              </a:rPr>
              <a:t>a</a:t>
            </a:r>
            <a:r>
              <a:rPr lang="en-GB" altLang="zh-CN" b="1" baseline="-25000" dirty="0" err="1"/>
              <a:t>k</a:t>
            </a:r>
            <a:r>
              <a:rPr lang="en-GB" altLang="zh-CN" b="1" dirty="0"/>
              <a:t>&gt;0</a:t>
            </a:r>
            <a:endParaRPr lang="en-US" altLang="zh-CN" b="1" dirty="0"/>
          </a:p>
        </p:txBody>
      </p:sp>
      <p:sp>
        <p:nvSpPr>
          <p:cNvPr id="13" name="Slide Number Placeholder 3"/>
          <p:cNvSpPr txBox="1">
            <a:spLocks/>
          </p:cNvSpPr>
          <p:nvPr/>
        </p:nvSpPr>
        <p:spPr>
          <a:xfrm>
            <a:off x="6705600" y="6508750"/>
            <a:ext cx="2133600" cy="365125"/>
          </a:xfrm>
          <a:prstGeom prst="rect">
            <a:avLst/>
          </a:prstGeom>
          <a:noFill/>
        </p:spPr>
        <p:txBody>
          <a:bodyPr vert="horz" lIns="91440" tIns="45720" rIns="91440" bIns="45720" rtlCol="0" anchor="ctr"/>
          <a:lstStyle>
            <a:defPPr>
              <a:defRPr lang="zh-CN"/>
            </a:defPPr>
            <a:lvl1pPr marL="0" algn="r" defTabSz="914400" rtl="0" eaLnBrk="0" latinLnBrk="0" hangingPunct="0">
              <a:defRPr sz="900" kern="1200">
                <a:solidFill>
                  <a:schemeClr val="tx1"/>
                </a:solidFill>
                <a:latin typeface="Times New Roman" panose="02020603050405020304" pitchFamily="18" charset="0"/>
                <a:ea typeface="宋体" panose="02010600030101010101" pitchFamily="2" charset="-122"/>
                <a:cs typeface="+mn-cs"/>
              </a:defRPr>
            </a:lvl1pPr>
            <a:lvl2pPr marL="742950" indent="-28575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0" latinLnBrk="0" hangingPunct="0">
              <a:defRPr sz="18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Times New Roman" panose="02020603050405020304" pitchFamily="18" charset="0"/>
                <a:ea typeface="宋体" panose="02010600030101010101" pitchFamily="2" charset="-122"/>
                <a:cs typeface="+mn-cs"/>
              </a:defRPr>
            </a:lvl9pPr>
          </a:lstStyle>
          <a:p>
            <a:fld id="{147B76C2-2D36-4225-93F1-A0F90CA3DB00}" type="slidenum">
              <a:rPr lang="en-CA" altLang="zh-CN" smtClean="0"/>
              <a:pPr/>
              <a:t>50</a:t>
            </a:fld>
            <a:endParaRPr lang="en-CA" altLang="zh-CN"/>
          </a:p>
        </p:txBody>
      </p: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00" y="1162050"/>
            <a:ext cx="172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2182" y="3181678"/>
            <a:ext cx="5528343" cy="54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ounded Rectangle 16"/>
          <p:cNvSpPr/>
          <p:nvPr/>
        </p:nvSpPr>
        <p:spPr>
          <a:xfrm>
            <a:off x="1117601" y="3192463"/>
            <a:ext cx="5678488" cy="642937"/>
          </a:xfrm>
          <a:prstGeom prst="roundRect">
            <a:avLst/>
          </a:prstGeom>
          <a:noFill/>
          <a:ln w="38100">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圆角矩形标注 16"/>
          <p:cNvSpPr/>
          <p:nvPr/>
        </p:nvSpPr>
        <p:spPr>
          <a:xfrm>
            <a:off x="6931568" y="2563813"/>
            <a:ext cx="2155825" cy="1162050"/>
          </a:xfrm>
          <a:prstGeom prst="wedgeRoundRectCallout">
            <a:avLst>
              <a:gd name="adj1" fmla="val -47071"/>
              <a:gd name="adj2" fmla="val 73923"/>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楷体" pitchFamily="49" charset="-122"/>
                <a:ea typeface="楷体" pitchFamily="49" charset="-122"/>
              </a:rPr>
              <a:t>参数的比例决定分布的的期望值，参数的绝对值决定分布的集中程度。</a:t>
            </a:r>
          </a:p>
        </p:txBody>
      </p:sp>
      <p:sp>
        <p:nvSpPr>
          <p:cNvPr id="18" name="日期占位符 2"/>
          <p:cNvSpPr txBox="1">
            <a:spLocks/>
          </p:cNvSpPr>
          <p:nvPr/>
        </p:nvSpPr>
        <p:spPr>
          <a:xfrm>
            <a:off x="781050" y="6508751"/>
            <a:ext cx="2057400" cy="365125"/>
          </a:xfrm>
          <a:prstGeom prst="rect">
            <a:avLst/>
          </a:prstGeom>
        </p:spPr>
        <p:txBody>
          <a:bodyPr vert="horz" lIns="91440" tIns="45720" rIns="91440" bIns="45720" rtlCol="0" anchor="ctr"/>
          <a:lstStyle>
            <a:defPPr>
              <a:defRPr lang="zh-CN"/>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2440DA6-ED20-4D91-81C4-A3EC8840C7C3}" type="datetime1">
              <a:rPr lang="zh-CN" altLang="en-US" smtClean="0"/>
              <a:pPr/>
              <a:t>2016/9/19</a:t>
            </a:fld>
            <a:endParaRPr lang="zh-CN" altLang="en-US"/>
          </a:p>
        </p:txBody>
      </p:sp>
      <p:sp>
        <p:nvSpPr>
          <p:cNvPr id="19" name="页脚占位符 3"/>
          <p:cNvSpPr txBox="1">
            <a:spLocks/>
          </p:cNvSpPr>
          <p:nvPr/>
        </p:nvSpPr>
        <p:spPr>
          <a:xfrm>
            <a:off x="3181350" y="6508751"/>
            <a:ext cx="30861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mtClean="0"/>
              <a:t>计算机视觉：模型、学习和推理</a:t>
            </a:r>
            <a:endParaRPr lang="zh-CN" altLang="en-US"/>
          </a:p>
        </p:txBody>
      </p:sp>
    </p:spTree>
    <p:extLst>
      <p:ext uri="{BB962C8B-B14F-4D97-AF65-F5344CB8AC3E}">
        <p14:creationId xmlns:p14="http://schemas.microsoft.com/office/powerpoint/2010/main" val="1603564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801"/>
            <a:ext cx="7886700" cy="986002"/>
          </a:xfrm>
        </p:spPr>
        <p:txBody>
          <a:bodyPr/>
          <a:lstStyle/>
          <a:p>
            <a:pPr>
              <a:defRPr/>
            </a:pPr>
            <a:r>
              <a:rPr lang="en-CA" dirty="0" smtClean="0"/>
              <a:t>1. </a:t>
            </a:r>
            <a:r>
              <a:rPr lang="zh-CN" altLang="en-US" dirty="0" smtClean="0"/>
              <a:t>分类分布</a:t>
            </a:r>
            <a:r>
              <a:rPr lang="en-CA" dirty="0" smtClean="0"/>
              <a:t>: ML</a:t>
            </a:r>
            <a:r>
              <a:rPr lang="zh-CN" altLang="en-US" dirty="0" smtClean="0"/>
              <a:t>拟合</a:t>
            </a:r>
            <a:endParaRPr lang="en-CA" dirty="0"/>
          </a:p>
        </p:txBody>
      </p:sp>
      <p:pic>
        <p:nvPicPr>
          <p:cNvPr id="450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75" y="1258355"/>
            <a:ext cx="8898448" cy="348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11"/>
          <p:cNvSpPr txBox="1">
            <a:spLocks noChangeArrowheads="1"/>
          </p:cNvSpPr>
          <p:nvPr/>
        </p:nvSpPr>
        <p:spPr bwMode="auto">
          <a:xfrm>
            <a:off x="346948" y="829497"/>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最大化似然：</a:t>
            </a:r>
            <a:endParaRPr lang="en-CA" altLang="zh-CN" sz="2800" dirty="0">
              <a:latin typeface="隶书" panose="02010509060101010101" pitchFamily="49" charset="-122"/>
              <a:ea typeface="隶书" panose="02010509060101010101" pitchFamily="49" charset="-122"/>
            </a:endParaRPr>
          </a:p>
        </p:txBody>
      </p:sp>
      <p:sp>
        <p:nvSpPr>
          <p:cNvPr id="45062" name="TextBox 7"/>
          <p:cNvSpPr txBox="1">
            <a:spLocks noChangeArrowheads="1"/>
          </p:cNvSpPr>
          <p:nvPr/>
        </p:nvSpPr>
        <p:spPr bwMode="auto">
          <a:xfrm>
            <a:off x="264755" y="4910195"/>
            <a:ext cx="9996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注意</a:t>
            </a:r>
            <a:r>
              <a:rPr lang="en-US" altLang="zh-CN" sz="2400" dirty="0" smtClean="0"/>
              <a:t>, </a:t>
            </a:r>
            <a:r>
              <a:rPr lang="en-US" altLang="zh-CN" sz="2400" dirty="0"/>
              <a:t>	</a:t>
            </a:r>
            <a:endParaRPr lang="en-GB" altLang="zh-CN" sz="2400" dirty="0"/>
          </a:p>
        </p:txBody>
      </p:sp>
      <p:cxnSp>
        <p:nvCxnSpPr>
          <p:cNvPr id="13" name="Straight Arrow Connector 12"/>
          <p:cNvCxnSpPr/>
          <p:nvPr/>
        </p:nvCxnSpPr>
        <p:spPr>
          <a:xfrm rot="10800000" flipV="1">
            <a:off x="4179093" y="3894492"/>
            <a:ext cx="785812" cy="1428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4824061" y="3750381"/>
            <a:ext cx="1528762" cy="584200"/>
          </a:xfrm>
          <a:prstGeom prst="rect">
            <a:avLst/>
          </a:prstGeom>
          <a:solidFill>
            <a:schemeClr val="accent6">
              <a:lumMod val="20000"/>
              <a:lumOff val="80000"/>
            </a:schemeClr>
          </a:solidFill>
          <a:ln w="9525">
            <a:solidFill>
              <a:schemeClr val="tx1"/>
            </a:solidFill>
            <a:miter lim="800000"/>
            <a:headEnd/>
            <a:tailEnd/>
          </a:ln>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i="1" dirty="0" err="1">
                <a:cs typeface="Times New Roman" panose="02020603050405020304" pitchFamily="18" charset="0"/>
              </a:rPr>
              <a:t>N</a:t>
            </a:r>
            <a:r>
              <a:rPr lang="en-US" altLang="zh-CN" sz="1600" i="1" baseline="-25000" dirty="0" err="1">
                <a:cs typeface="Times New Roman" panose="02020603050405020304" pitchFamily="18" charset="0"/>
              </a:rPr>
              <a:t>k</a:t>
            </a:r>
            <a:r>
              <a:rPr lang="en-US" altLang="zh-CN" sz="1600" dirty="0"/>
              <a:t> = # times we</a:t>
            </a:r>
          </a:p>
          <a:p>
            <a:pPr eaLnBrk="1" hangingPunct="1"/>
            <a:r>
              <a:rPr lang="en-US" altLang="zh-CN" sz="1600" dirty="0"/>
              <a:t>observed bin k</a:t>
            </a:r>
            <a:endParaRPr lang="en-GB" altLang="zh-CN" sz="1600" dirty="0"/>
          </a:p>
        </p:txBody>
      </p:sp>
      <p:sp>
        <p:nvSpPr>
          <p:cNvPr id="3" name="日期占位符 2"/>
          <p:cNvSpPr>
            <a:spLocks noGrp="1"/>
          </p:cNvSpPr>
          <p:nvPr>
            <p:ph type="dt" sz="half" idx="10"/>
          </p:nvPr>
        </p:nvSpPr>
        <p:spPr/>
        <p:txBody>
          <a:bodyPr/>
          <a:lstStyle/>
          <a:p>
            <a:fld id="{79AB9ACB-B42B-4774-9D43-293F0EAA3D5A}"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dirty="0" smtClean="0"/>
              <a:t>计算机视觉：模型、学习和推理</a:t>
            </a:r>
            <a:endParaRPr lang="zh-CN" altLang="en-US" dirty="0"/>
          </a:p>
        </p:txBody>
      </p:sp>
      <p:sp>
        <p:nvSpPr>
          <p:cNvPr id="5" name="灯片编号占位符 4"/>
          <p:cNvSpPr>
            <a:spLocks noGrp="1"/>
          </p:cNvSpPr>
          <p:nvPr>
            <p:ph type="sldNum" sz="quarter" idx="12"/>
          </p:nvPr>
        </p:nvSpPr>
        <p:spPr/>
        <p:txBody>
          <a:bodyPr/>
          <a:lstStyle/>
          <a:p>
            <a:fld id="{228A1791-765D-420B-B56B-33227E342D23}" type="slidenum">
              <a:rPr lang="zh-CN" altLang="en-US" smtClean="0"/>
              <a:t>51</a:t>
            </a:fld>
            <a:endParaRPr lang="zh-CN" altLang="en-US"/>
          </a:p>
        </p:txBody>
      </p:sp>
      <p:pic>
        <p:nvPicPr>
          <p:cNvPr id="7" name="图片 6"/>
          <p:cNvPicPr>
            <a:picLocks noChangeAspect="1"/>
          </p:cNvPicPr>
          <p:nvPr/>
        </p:nvPicPr>
        <p:blipFill>
          <a:blip r:embed="rId3"/>
          <a:stretch>
            <a:fillRect/>
          </a:stretch>
        </p:blipFill>
        <p:spPr>
          <a:xfrm>
            <a:off x="1569156" y="4802538"/>
            <a:ext cx="5103214" cy="11465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a:solidFill>
                  <a:prstClr val="black"/>
                </a:solidFill>
              </a:rPr>
              <a:t>分类分布</a:t>
            </a:r>
            <a:r>
              <a:rPr lang="en-CA" altLang="zh-CN" dirty="0">
                <a:solidFill>
                  <a:prstClr val="black"/>
                </a:solidFill>
              </a:rPr>
              <a:t>: ML</a:t>
            </a:r>
            <a:r>
              <a:rPr lang="zh-CN" altLang="en-US" dirty="0">
                <a:solidFill>
                  <a:prstClr val="black"/>
                </a:solidFill>
              </a:rPr>
              <a:t>拟合</a:t>
            </a:r>
            <a:endParaRPr lang="en-CA" dirty="0"/>
          </a:p>
        </p:txBody>
      </p:sp>
      <p:pic>
        <p:nvPicPr>
          <p:cNvPr id="460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622" y="1916112"/>
            <a:ext cx="66704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5016449"/>
            <a:ext cx="2951162" cy="122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10"/>
          <p:cNvSpPr txBox="1">
            <a:spLocks noChangeArrowheads="1"/>
          </p:cNvSpPr>
          <p:nvPr/>
        </p:nvSpPr>
        <p:spPr bwMode="auto">
          <a:xfrm>
            <a:off x="618817" y="1324243"/>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以</a:t>
            </a:r>
            <a:r>
              <a:rPr lang="zh-CN" altLang="en-US" sz="2800" dirty="0" smtClean="0">
                <a:latin typeface="隶书" panose="02010509060101010101" pitchFamily="49" charset="-122"/>
                <a:ea typeface="隶书" panose="02010509060101010101" pitchFamily="49" charset="-122"/>
              </a:rPr>
              <a:t>对数概率最大化替代：</a:t>
            </a:r>
            <a:endParaRPr lang="en-CA" altLang="zh-CN" sz="2800" dirty="0">
              <a:latin typeface="隶书" panose="02010509060101010101" pitchFamily="49" charset="-122"/>
              <a:ea typeface="隶书" panose="02010509060101010101" pitchFamily="49" charset="-122"/>
            </a:endParaRPr>
          </a:p>
        </p:txBody>
      </p:sp>
      <p:cxnSp>
        <p:nvCxnSpPr>
          <p:cNvPr id="13" name="Straight Arrow Connector 12"/>
          <p:cNvCxnSpPr/>
          <p:nvPr/>
        </p:nvCxnSpPr>
        <p:spPr>
          <a:xfrm flipV="1">
            <a:off x="2635728" y="3031272"/>
            <a:ext cx="1225072" cy="10549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6089" idx="0"/>
          </p:cNvCxnSpPr>
          <p:nvPr/>
        </p:nvCxnSpPr>
        <p:spPr>
          <a:xfrm flipH="1" flipV="1">
            <a:off x="7157156" y="3458369"/>
            <a:ext cx="349955" cy="3366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088" name="TextBox 16"/>
          <p:cNvSpPr txBox="1">
            <a:spLocks noChangeArrowheads="1"/>
          </p:cNvSpPr>
          <p:nvPr/>
        </p:nvSpPr>
        <p:spPr bwMode="auto">
          <a:xfrm>
            <a:off x="1451908" y="39338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对数似然</a:t>
            </a:r>
            <a:endParaRPr lang="en-CA" altLang="zh-CN" sz="2400" dirty="0">
              <a:latin typeface="隶书" panose="02010509060101010101" pitchFamily="49" charset="-122"/>
              <a:ea typeface="隶书" panose="02010509060101010101" pitchFamily="49" charset="-122"/>
            </a:endParaRPr>
          </a:p>
        </p:txBody>
      </p:sp>
      <p:sp>
        <p:nvSpPr>
          <p:cNvPr id="46089" name="TextBox 17"/>
          <p:cNvSpPr txBox="1">
            <a:spLocks noChangeArrowheads="1"/>
          </p:cNvSpPr>
          <p:nvPr/>
        </p:nvSpPr>
        <p:spPr bwMode="auto">
          <a:xfrm>
            <a:off x="6299200" y="3795025"/>
            <a:ext cx="24158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400" dirty="0" smtClean="0">
                <a:latin typeface="隶书" panose="02010509060101010101" pitchFamily="49" charset="-122"/>
                <a:ea typeface="隶书" panose="02010509060101010101" pitchFamily="49" charset="-122"/>
              </a:rPr>
              <a:t>拉格朗日乘子保证参数之和为</a:t>
            </a:r>
            <a:r>
              <a:rPr lang="en-US" altLang="zh-CN" sz="2400" dirty="0" smtClean="0">
                <a:latin typeface="隶书" panose="02010509060101010101" pitchFamily="49" charset="-122"/>
                <a:ea typeface="隶书" panose="02010509060101010101" pitchFamily="49" charset="-122"/>
              </a:rPr>
              <a:t>1</a:t>
            </a:r>
            <a:endParaRPr lang="en-CA" altLang="zh-CN" sz="2400" dirty="0">
              <a:latin typeface="隶书" panose="02010509060101010101" pitchFamily="49" charset="-122"/>
              <a:ea typeface="隶书" panose="02010509060101010101" pitchFamily="49" charset="-122"/>
            </a:endParaRPr>
          </a:p>
        </p:txBody>
      </p:sp>
      <p:sp>
        <p:nvSpPr>
          <p:cNvPr id="46090" name="TextBox 18"/>
          <p:cNvSpPr txBox="1">
            <a:spLocks noChangeArrowheads="1"/>
          </p:cNvSpPr>
          <p:nvPr/>
        </p:nvSpPr>
        <p:spPr bwMode="auto">
          <a:xfrm>
            <a:off x="618817" y="4484162"/>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求导、置导数为零，并整理为：</a:t>
            </a:r>
            <a:endParaRPr lang="en-CA" altLang="zh-CN" sz="2800" dirty="0">
              <a:latin typeface="隶书" panose="02010509060101010101" pitchFamily="49" charset="-122"/>
              <a:ea typeface="隶书" panose="02010509060101010101" pitchFamily="49" charset="-122"/>
            </a:endParaRPr>
          </a:p>
        </p:txBody>
      </p:sp>
      <p:sp>
        <p:nvSpPr>
          <p:cNvPr id="3" name="日期占位符 2"/>
          <p:cNvSpPr>
            <a:spLocks noGrp="1"/>
          </p:cNvSpPr>
          <p:nvPr>
            <p:ph type="dt" sz="half" idx="10"/>
          </p:nvPr>
        </p:nvSpPr>
        <p:spPr/>
        <p:txBody>
          <a:bodyPr/>
          <a:lstStyle/>
          <a:p>
            <a:fld id="{E5713D8E-DEDD-4478-BB2A-5110E498D705}"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325"/>
            <a:ext cx="7886700" cy="800277"/>
          </a:xfrm>
        </p:spPr>
        <p:txBody>
          <a:bodyPr>
            <a:normAutofit/>
          </a:bodyPr>
          <a:lstStyle/>
          <a:p>
            <a:pPr>
              <a:defRPr/>
            </a:pPr>
            <a:r>
              <a:rPr lang="en-CA" dirty="0" smtClean="0"/>
              <a:t>2. </a:t>
            </a:r>
            <a:r>
              <a:rPr lang="zh-CN" altLang="en-US" dirty="0" smtClean="0"/>
              <a:t>分类分布：</a:t>
            </a:r>
            <a:r>
              <a:rPr lang="en-CA" dirty="0" smtClean="0"/>
              <a:t> MAP</a:t>
            </a:r>
            <a:r>
              <a:rPr lang="zh-CN" altLang="en-US" dirty="0" smtClean="0"/>
              <a:t>拟合</a:t>
            </a:r>
            <a:endParaRPr lang="en-CA" dirty="0"/>
          </a:p>
        </p:txBody>
      </p:sp>
      <p:sp>
        <p:nvSpPr>
          <p:cNvPr id="3" name="日期占位符 2"/>
          <p:cNvSpPr>
            <a:spLocks noGrp="1"/>
          </p:cNvSpPr>
          <p:nvPr>
            <p:ph type="dt" sz="half" idx="10"/>
          </p:nvPr>
        </p:nvSpPr>
        <p:spPr/>
        <p:txBody>
          <a:bodyPr/>
          <a:lstStyle/>
          <a:p>
            <a:fld id="{62BE7978-A3D3-4D8A-847D-A6022BCD7AAE}" type="datetime8">
              <a:rPr lang="en-CA" altLang="zh-CN" smtClean="0"/>
              <a:t>2016-09-19 9:07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53</a:t>
            </a:fld>
            <a:endParaRPr lang="zh-CN" altLang="en-US"/>
          </a:p>
        </p:txBody>
      </p:sp>
      <p:sp>
        <p:nvSpPr>
          <p:cNvPr id="47107" name="TextBox 10"/>
          <p:cNvSpPr txBox="1">
            <a:spLocks noChangeArrowheads="1"/>
          </p:cNvSpPr>
          <p:nvPr/>
        </p:nvSpPr>
        <p:spPr bwMode="auto">
          <a:xfrm>
            <a:off x="189951" y="811756"/>
            <a:ext cx="1857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800" dirty="0"/>
              <a:t>MAP </a:t>
            </a:r>
            <a:r>
              <a:rPr lang="zh-CN" altLang="en-US" sz="2800" dirty="0" smtClean="0">
                <a:latin typeface="隶书" panose="02010509060101010101" pitchFamily="49" charset="-122"/>
                <a:ea typeface="隶书" panose="02010509060101010101" pitchFamily="49" charset="-122"/>
              </a:rPr>
              <a:t>准则</a:t>
            </a:r>
            <a:r>
              <a:rPr lang="en-CA" altLang="zh-CN" sz="2800" dirty="0" smtClean="0"/>
              <a:t>:</a:t>
            </a:r>
            <a:endParaRPr lang="en-CA" altLang="zh-CN" sz="2800" dirty="0"/>
          </a:p>
        </p:txBody>
      </p:sp>
      <p:pic>
        <p:nvPicPr>
          <p:cNvPr id="7" name="图片 6"/>
          <p:cNvPicPr>
            <a:picLocks noChangeAspect="1"/>
          </p:cNvPicPr>
          <p:nvPr/>
        </p:nvPicPr>
        <p:blipFill>
          <a:blip r:embed="rId3"/>
          <a:stretch>
            <a:fillRect/>
          </a:stretch>
        </p:blipFill>
        <p:spPr>
          <a:xfrm>
            <a:off x="355000" y="1295400"/>
            <a:ext cx="8039492" cy="4967287"/>
          </a:xfrm>
          <a:prstGeom prst="rect">
            <a:avLst/>
          </a:prstGeom>
        </p:spPr>
      </p:pic>
      <p:pic>
        <p:nvPicPr>
          <p:cNvPr id="6" name="图片 5"/>
          <p:cNvPicPr>
            <a:picLocks noChangeAspect="1"/>
          </p:cNvPicPr>
          <p:nvPr/>
        </p:nvPicPr>
        <p:blipFill>
          <a:blip r:embed="rId4"/>
          <a:stretch>
            <a:fillRect/>
          </a:stretch>
        </p:blipFill>
        <p:spPr>
          <a:xfrm>
            <a:off x="5556152" y="6209460"/>
            <a:ext cx="3364010" cy="648540"/>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a:t>分类分布：</a:t>
            </a:r>
            <a:r>
              <a:rPr lang="en-CA" altLang="zh-CN" dirty="0"/>
              <a:t> MAP</a:t>
            </a:r>
            <a:r>
              <a:rPr lang="zh-CN" altLang="en-US" dirty="0"/>
              <a:t>拟合</a:t>
            </a:r>
            <a:endParaRPr lang="en-CA" dirty="0"/>
          </a:p>
        </p:txBody>
      </p:sp>
      <p:sp>
        <p:nvSpPr>
          <p:cNvPr id="48131" name="TextBox 10"/>
          <p:cNvSpPr txBox="1">
            <a:spLocks noChangeArrowheads="1"/>
          </p:cNvSpPr>
          <p:nvPr/>
        </p:nvSpPr>
        <p:spPr bwMode="auto">
          <a:xfrm>
            <a:off x="930275" y="3860800"/>
            <a:ext cx="76739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对于均匀分布的先验</a:t>
            </a:r>
            <a:r>
              <a:rPr lang="en-CA" altLang="zh-CN" sz="2800" dirty="0" smtClean="0">
                <a:latin typeface="隶书" panose="02010509060101010101" pitchFamily="49" charset="-122"/>
                <a:ea typeface="隶书" panose="02010509060101010101" pitchFamily="49" charset="-122"/>
              </a:rPr>
              <a:t> </a:t>
            </a:r>
            <a:r>
              <a:rPr lang="en-CA" altLang="zh-CN" sz="2800" dirty="0">
                <a:latin typeface="隶书" panose="02010509060101010101" pitchFamily="49" charset="-122"/>
                <a:ea typeface="隶书" panose="02010509060101010101" pitchFamily="49" charset="-122"/>
              </a:rPr>
              <a:t>(a</a:t>
            </a:r>
            <a:r>
              <a:rPr lang="en-CA" altLang="zh-CN" sz="2800" baseline="-25000" dirty="0">
                <a:latin typeface="隶书" panose="02010509060101010101" pitchFamily="49" charset="-122"/>
                <a:ea typeface="隶书" panose="02010509060101010101" pitchFamily="49" charset="-122"/>
              </a:rPr>
              <a:t>1..K</a:t>
            </a:r>
            <a:r>
              <a:rPr lang="en-CA" altLang="zh-CN" sz="2800" dirty="0">
                <a:latin typeface="隶书" panose="02010509060101010101" pitchFamily="49" charset="-122"/>
                <a:ea typeface="隶书" panose="02010509060101010101" pitchFamily="49" charset="-122"/>
              </a:rPr>
              <a:t>=1),  </a:t>
            </a:r>
            <a:r>
              <a:rPr lang="zh-CN" altLang="en-US" sz="2800" dirty="0" smtClean="0">
                <a:latin typeface="隶书" panose="02010509060101010101" pitchFamily="49" charset="-122"/>
                <a:ea typeface="隶书" panose="02010509060101010101" pitchFamily="49" charset="-122"/>
              </a:rPr>
              <a:t>得到与最大似然相同的结果。</a:t>
            </a:r>
            <a:endParaRPr lang="en-CA" altLang="zh-CN" sz="2800" dirty="0">
              <a:latin typeface="隶书" panose="02010509060101010101" pitchFamily="49" charset="-122"/>
              <a:ea typeface="隶书" panose="02010509060101010101" pitchFamily="49" charset="-122"/>
            </a:endParaRPr>
          </a:p>
        </p:txBody>
      </p:sp>
      <p:sp>
        <p:nvSpPr>
          <p:cNvPr id="48132" name="TextBox 18"/>
          <p:cNvSpPr txBox="1">
            <a:spLocks noChangeArrowheads="1"/>
          </p:cNvSpPr>
          <p:nvPr/>
        </p:nvSpPr>
        <p:spPr bwMode="auto">
          <a:xfrm>
            <a:off x="903367" y="1600855"/>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求导、置导数为零，并整理得：</a:t>
            </a:r>
            <a:endParaRPr lang="en-CA" altLang="zh-CN" sz="2800" dirty="0">
              <a:latin typeface="隶书" panose="02010509060101010101" pitchFamily="49" charset="-122"/>
              <a:ea typeface="隶书" panose="02010509060101010101" pitchFamily="49" charset="-122"/>
            </a:endParaRPr>
          </a:p>
        </p:txBody>
      </p:sp>
      <p:pic>
        <p:nvPicPr>
          <p:cNvPr id="481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492375"/>
            <a:ext cx="43211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076" y="4814907"/>
            <a:ext cx="24384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F6EC3A21-F447-4F38-872F-1837AAB6AE4F}"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1648"/>
            <a:ext cx="7886700" cy="986002"/>
          </a:xfrm>
        </p:spPr>
        <p:txBody>
          <a:bodyPr>
            <a:normAutofit/>
          </a:bodyPr>
          <a:lstStyle/>
          <a:p>
            <a:pPr>
              <a:defRPr/>
            </a:pPr>
            <a:r>
              <a:rPr lang="en-CA" dirty="0" smtClean="0"/>
              <a:t>3. </a:t>
            </a:r>
            <a:r>
              <a:rPr lang="zh-CN" altLang="en-US" dirty="0" smtClean="0"/>
              <a:t>分类分布：</a:t>
            </a:r>
            <a:r>
              <a:rPr lang="en-CA" dirty="0" smtClean="0"/>
              <a:t>Bayesian approach</a:t>
            </a:r>
            <a:endParaRPr lang="en-CA" dirty="0"/>
          </a:p>
        </p:txBody>
      </p:sp>
      <p:pic>
        <p:nvPicPr>
          <p:cNvPr id="491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08" y="1715911"/>
            <a:ext cx="8390573" cy="35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10"/>
          <p:cNvSpPr txBox="1">
            <a:spLocks noChangeArrowheads="1"/>
          </p:cNvSpPr>
          <p:nvPr/>
        </p:nvSpPr>
        <p:spPr bwMode="auto">
          <a:xfrm>
            <a:off x="611188" y="5516563"/>
            <a:ext cx="7921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smtClean="0">
                <a:latin typeface="隶书" panose="02010509060101010101" pitchFamily="49" charset="-122"/>
                <a:ea typeface="隶书" panose="02010509060101010101" pitchFamily="49" charset="-122"/>
              </a:rPr>
              <a:t>为保证等式左边是有效的</a:t>
            </a:r>
            <a:r>
              <a:rPr lang="en-US" altLang="zh-CN" sz="2400" dirty="0" smtClean="0">
                <a:latin typeface="隶书" panose="02010509060101010101" pitchFamily="49" charset="-122"/>
                <a:ea typeface="隶书" panose="02010509060101010101" pitchFamily="49" charset="-122"/>
              </a:rPr>
              <a:t>pdf</a:t>
            </a:r>
            <a:r>
              <a:rPr lang="zh-CN" altLang="en-US" sz="2400" dirty="0" smtClean="0">
                <a:latin typeface="隶书" panose="02010509060101010101" pitchFamily="49" charset="-122"/>
                <a:ea typeface="隶书" panose="02010509060101010101" pitchFamily="49" charset="-122"/>
              </a:rPr>
              <a:t>，两个常数项必须抵消。</a:t>
            </a:r>
            <a:endParaRPr lang="en-CA" altLang="zh-CN" sz="2400" dirty="0">
              <a:latin typeface="隶书" panose="02010509060101010101" pitchFamily="49" charset="-122"/>
              <a:ea typeface="隶书" panose="02010509060101010101" pitchFamily="49" charset="-122"/>
            </a:endParaRPr>
          </a:p>
        </p:txBody>
      </p:sp>
      <p:sp>
        <p:nvSpPr>
          <p:cNvPr id="49157" name="TextBox 11"/>
          <p:cNvSpPr txBox="1">
            <a:spLocks noChangeArrowheads="1"/>
          </p:cNvSpPr>
          <p:nvPr/>
        </p:nvSpPr>
        <p:spPr bwMode="auto">
          <a:xfrm>
            <a:off x="481894" y="905095"/>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计算参数的后验分布：</a:t>
            </a:r>
            <a:endParaRPr lang="en-CA" altLang="zh-CN" sz="2800" dirty="0">
              <a:latin typeface="隶书" panose="02010509060101010101" pitchFamily="49" charset="-122"/>
              <a:ea typeface="隶书" panose="02010509060101010101" pitchFamily="49" charset="-122"/>
            </a:endParaRPr>
          </a:p>
        </p:txBody>
      </p:sp>
      <p:sp>
        <p:nvSpPr>
          <p:cNvPr id="3" name="日期占位符 2"/>
          <p:cNvSpPr>
            <a:spLocks noGrp="1"/>
          </p:cNvSpPr>
          <p:nvPr>
            <p:ph type="dt" sz="half" idx="10"/>
          </p:nvPr>
        </p:nvSpPr>
        <p:spPr/>
        <p:txBody>
          <a:bodyPr/>
          <a:lstStyle/>
          <a:p>
            <a:fld id="{ACA25892-9D0D-4948-9245-1FEAB82CB271}"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86002"/>
          </a:xfrm>
        </p:spPr>
        <p:txBody>
          <a:bodyPr>
            <a:normAutofit/>
          </a:bodyPr>
          <a:lstStyle/>
          <a:p>
            <a:pPr>
              <a:defRPr/>
            </a:pPr>
            <a:r>
              <a:rPr lang="zh-CN" altLang="en-US" dirty="0"/>
              <a:t>分类分布</a:t>
            </a:r>
            <a:r>
              <a:rPr lang="zh-CN" altLang="en-US" dirty="0" smtClean="0"/>
              <a:t>：</a:t>
            </a:r>
            <a:r>
              <a:rPr lang="en-CA" dirty="0" smtClean="0"/>
              <a:t>Bayesian approach</a:t>
            </a:r>
            <a:endParaRPr lang="en-CA" dirty="0"/>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75" y="1542759"/>
            <a:ext cx="8074199" cy="319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7"/>
          <p:cNvSpPr txBox="1">
            <a:spLocks noChangeArrowheads="1"/>
          </p:cNvSpPr>
          <p:nvPr/>
        </p:nvSpPr>
        <p:spPr bwMode="auto">
          <a:xfrm>
            <a:off x="330775" y="86200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latin typeface="隶书" panose="02010509060101010101" pitchFamily="49" charset="-122"/>
                <a:ea typeface="隶书" panose="02010509060101010101" pitchFamily="49" charset="-122"/>
              </a:rPr>
              <a:t>预测分布计算：</a:t>
            </a:r>
            <a:endParaRPr lang="en-CA" altLang="zh-CN" sz="2800" dirty="0">
              <a:latin typeface="隶书" panose="02010509060101010101" pitchFamily="49" charset="-122"/>
              <a:ea typeface="隶书" panose="02010509060101010101" pitchFamily="49" charset="-122"/>
            </a:endParaRPr>
          </a:p>
        </p:txBody>
      </p:sp>
      <p:pic>
        <p:nvPicPr>
          <p:cNvPr id="501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4" y="4801996"/>
            <a:ext cx="8168333" cy="128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258E620A-EC84-4E49-B6A2-3F32102D884E}"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dirty="0" smtClean="0">
                <a:latin typeface="隶书" panose="02010509060101010101" pitchFamily="49" charset="-122"/>
                <a:ea typeface="隶书" panose="02010509060101010101" pitchFamily="49" charset="-122"/>
              </a:rPr>
              <a:t>分类</a:t>
            </a:r>
            <a:r>
              <a:rPr lang="zh-CN" altLang="en-US" sz="4400" dirty="0">
                <a:latin typeface="隶书" panose="02010509060101010101" pitchFamily="49" charset="-122"/>
                <a:ea typeface="隶书" panose="02010509060101010101" pitchFamily="49" charset="-122"/>
              </a:rPr>
              <a:t>分布</a:t>
            </a:r>
            <a:r>
              <a:rPr lang="en-CA" altLang="zh-CN" sz="4400" dirty="0" smtClean="0"/>
              <a:t>(Categorical Distribution)</a:t>
            </a:r>
            <a:endParaRPr lang="en-CA" altLang="zh-CN" sz="4400" dirty="0"/>
          </a:p>
        </p:txBody>
      </p:sp>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l="50648"/>
          <a:stretch>
            <a:fillRect/>
          </a:stretch>
        </p:blipFill>
        <p:spPr bwMode="auto">
          <a:xfrm>
            <a:off x="0" y="1773238"/>
            <a:ext cx="2405063"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Box 4"/>
          <p:cNvSpPr txBox="1">
            <a:spLocks noChangeArrowheads="1"/>
          </p:cNvSpPr>
          <p:nvPr/>
        </p:nvSpPr>
        <p:spPr bwMode="auto">
          <a:xfrm>
            <a:off x="250825" y="494491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latin typeface="隶书" panose="02010509060101010101" pitchFamily="49" charset="-122"/>
                <a:ea typeface="隶书" panose="02010509060101010101" pitchFamily="49" charset="-122"/>
              </a:rPr>
              <a:t>观测数据</a:t>
            </a:r>
            <a:endParaRPr lang="en-CA" altLang="zh-CN" dirty="0">
              <a:latin typeface="隶书" panose="02010509060101010101" pitchFamily="49" charset="-122"/>
              <a:ea typeface="隶书" panose="02010509060101010101" pitchFamily="49" charset="-122"/>
            </a:endParaRPr>
          </a:p>
        </p:txBody>
      </p:sp>
      <p:sp>
        <p:nvSpPr>
          <p:cNvPr id="51205" name="TextBox 5"/>
          <p:cNvSpPr txBox="1">
            <a:spLocks noChangeArrowheads="1"/>
          </p:cNvSpPr>
          <p:nvPr/>
        </p:nvSpPr>
        <p:spPr bwMode="auto">
          <a:xfrm>
            <a:off x="2412459" y="1475441"/>
            <a:ext cx="5383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latin typeface="隶书" panose="02010509060101010101" pitchFamily="49" charset="-122"/>
                <a:ea typeface="隶书" panose="02010509060101010101" pitchFamily="49" charset="-122"/>
              </a:rPr>
              <a:t>超参数</a:t>
            </a:r>
            <a:r>
              <a:rPr lang="en-US" altLang="zh-CN" dirty="0">
                <a:ea typeface="隶书" panose="02010509060101010101" pitchFamily="49" charset="-122"/>
                <a:cs typeface="Times New Roman" panose="02020603050405020304" pitchFamily="18" charset="0"/>
              </a:rPr>
              <a:t>α1...6 </a:t>
            </a:r>
            <a:r>
              <a:rPr lang="en-US" altLang="zh-CN" dirty="0">
                <a:latin typeface="隶书" panose="02010509060101010101" pitchFamily="49" charset="-122"/>
                <a:ea typeface="隶书" panose="02010509060101010101" pitchFamily="49" charset="-122"/>
              </a:rPr>
              <a:t>= </a:t>
            </a:r>
            <a:r>
              <a:rPr lang="en-US" altLang="zh-CN" dirty="0" smtClean="0">
                <a:latin typeface="隶书" panose="02010509060101010101" pitchFamily="49" charset="-122"/>
                <a:ea typeface="隶书" panose="02010509060101010101" pitchFamily="49" charset="-122"/>
              </a:rPr>
              <a:t>1</a:t>
            </a:r>
            <a:r>
              <a:rPr lang="zh-CN" altLang="en-US" dirty="0" smtClean="0">
                <a:latin typeface="隶书" panose="02010509060101010101" pitchFamily="49" charset="-122"/>
                <a:ea typeface="隶书" panose="02010509060101010101" pitchFamily="49" charset="-122"/>
              </a:rPr>
              <a:t>的参数先验分布的</a:t>
            </a:r>
            <a:r>
              <a:rPr lang="en-US" altLang="zh-CN" dirty="0" smtClean="0">
                <a:latin typeface="隶书" panose="02010509060101010101" pitchFamily="49" charset="-122"/>
                <a:ea typeface="隶书" panose="02010509060101010101" pitchFamily="49" charset="-122"/>
              </a:rPr>
              <a:t>5</a:t>
            </a:r>
            <a:r>
              <a:rPr lang="zh-CN" altLang="en-US" dirty="0" smtClean="0">
                <a:latin typeface="隶书" panose="02010509060101010101" pitchFamily="49" charset="-122"/>
                <a:ea typeface="隶书" panose="02010509060101010101" pitchFamily="49" charset="-122"/>
              </a:rPr>
              <a:t>个采样结果图示</a:t>
            </a:r>
            <a:endParaRPr lang="en-CA" altLang="zh-CN" dirty="0">
              <a:latin typeface="隶书" panose="02010509060101010101" pitchFamily="49" charset="-122"/>
              <a:ea typeface="隶书" panose="02010509060101010101" pitchFamily="49" charset="-122"/>
            </a:endParaRPr>
          </a:p>
        </p:txBody>
      </p:sp>
      <p:sp>
        <p:nvSpPr>
          <p:cNvPr id="51207" name="Slide Number Placeholder 3"/>
          <p:cNvSpPr>
            <a:spLocks noGrp="1"/>
          </p:cNvSpPr>
          <p:nvPr>
            <p:ph type="sldNum" sz="quarter" idx="11"/>
          </p:nvPr>
        </p:nvSpPr>
        <p:spPr>
          <a:xfrm>
            <a:off x="6553200" y="6356350"/>
            <a:ext cx="2133600" cy="365125"/>
          </a:xfrm>
          <a:noFill/>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D9F62FD-7153-43C3-AADA-817B05C1B4FB}" type="slidenum">
              <a:rPr lang="en-CA" altLang="zh-CN"/>
              <a:pPr/>
              <a:t>57</a:t>
            </a:fld>
            <a:endParaRPr lang="en-CA" altLang="zh-CN"/>
          </a:p>
        </p:txBody>
      </p:sp>
      <p:pic>
        <p:nvPicPr>
          <p:cNvPr id="5120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8538" y="1773238"/>
            <a:ext cx="6669087"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fld id="{04F4A53D-063C-42F3-8009-480841A1C882}" type="datetime8">
              <a:rPr lang="en-CA" altLang="zh-CN" smtClean="0"/>
              <a:t>2016-09-19 9:26 AM</a:t>
            </a:fld>
            <a:endParaRPr lang="zh-CN" altLang="en-US"/>
          </a:p>
        </p:txBody>
      </p:sp>
      <p:sp>
        <p:nvSpPr>
          <p:cNvPr id="3" name="页脚占位符 2"/>
          <p:cNvSpPr>
            <a:spLocks noGrp="1"/>
          </p:cNvSpPr>
          <p:nvPr>
            <p:ph type="ftr" sz="quarter" idx="11"/>
          </p:nvPr>
        </p:nvSpPr>
        <p:spPr/>
        <p:txBody>
          <a:bodyPr/>
          <a:lstStyle/>
          <a:p>
            <a:r>
              <a:rPr lang="zh-CN" altLang="en-US" smtClean="0"/>
              <a:t>计算机视觉：模型、学习和推理</a:t>
            </a:r>
            <a:endParaRPr lang="zh-CN" altLang="en-US"/>
          </a:p>
        </p:txBody>
      </p:sp>
      <p:sp>
        <p:nvSpPr>
          <p:cNvPr id="11" name="TextBox 5"/>
          <p:cNvSpPr txBox="1">
            <a:spLocks noChangeArrowheads="1"/>
          </p:cNvSpPr>
          <p:nvPr/>
        </p:nvSpPr>
        <p:spPr bwMode="auto">
          <a:xfrm>
            <a:off x="2405063" y="5772706"/>
            <a:ext cx="43524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latin typeface="隶书" panose="02010509060101010101" pitchFamily="49" charset="-122"/>
                <a:ea typeface="隶书" panose="02010509060101010101" pitchFamily="49" charset="-122"/>
              </a:rPr>
              <a:t>参数的</a:t>
            </a:r>
            <a:r>
              <a:rPr lang="en-US" altLang="zh-CN" dirty="0" err="1" smtClean="0">
                <a:ea typeface="隶书" panose="02010509060101010101" pitchFamily="49" charset="-122"/>
                <a:cs typeface="Times New Roman" panose="02020603050405020304" pitchFamily="18" charset="0"/>
              </a:rPr>
              <a:t>Dirichlet</a:t>
            </a:r>
            <a:r>
              <a:rPr lang="zh-CN" altLang="en-US" dirty="0" smtClean="0">
                <a:ea typeface="隶书" panose="02010509060101010101" pitchFamily="49" charset="-122"/>
                <a:cs typeface="Times New Roman" panose="02020603050405020304" pitchFamily="18" charset="0"/>
              </a:rPr>
              <a:t>后</a:t>
            </a:r>
            <a:r>
              <a:rPr lang="zh-CN" altLang="en-US" dirty="0" smtClean="0">
                <a:latin typeface="隶书" panose="02010509060101010101" pitchFamily="49" charset="-122"/>
                <a:ea typeface="隶书" panose="02010509060101010101" pitchFamily="49" charset="-122"/>
              </a:rPr>
              <a:t>验分布的</a:t>
            </a:r>
            <a:r>
              <a:rPr lang="en-US" altLang="zh-CN" dirty="0" smtClean="0">
                <a:latin typeface="隶书" panose="02010509060101010101" pitchFamily="49" charset="-122"/>
                <a:ea typeface="隶书" panose="02010509060101010101" pitchFamily="49" charset="-122"/>
              </a:rPr>
              <a:t>5</a:t>
            </a:r>
            <a:r>
              <a:rPr lang="zh-CN" altLang="en-US" dirty="0" smtClean="0">
                <a:latin typeface="隶书" panose="02010509060101010101" pitchFamily="49" charset="-122"/>
                <a:ea typeface="隶书" panose="02010509060101010101" pitchFamily="49" charset="-122"/>
              </a:rPr>
              <a:t>个采样结果图</a:t>
            </a:r>
            <a:endParaRPr lang="en-CA" altLang="zh-CN"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5"/>
          <a:stretch>
            <a:fillRect/>
          </a:stretch>
        </p:blipFill>
        <p:spPr>
          <a:xfrm>
            <a:off x="2516981" y="6096317"/>
            <a:ext cx="5185494" cy="504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413"/>
            <a:ext cx="8229600" cy="1143000"/>
          </a:xfrm>
        </p:spPr>
        <p:txBody>
          <a:bodyPr/>
          <a:lstStyle/>
          <a:p>
            <a:pPr>
              <a:defRPr/>
            </a:pPr>
            <a:r>
              <a:rPr lang="en-CA" dirty="0" smtClean="0"/>
              <a:t>ML / MAP vs. Bayesian</a:t>
            </a:r>
            <a:endParaRPr lang="en-CA" dirty="0"/>
          </a:p>
        </p:txBody>
      </p:sp>
      <p:sp>
        <p:nvSpPr>
          <p:cNvPr id="52228" name="TextBox 4"/>
          <p:cNvSpPr txBox="1">
            <a:spLocks noChangeArrowheads="1"/>
          </p:cNvSpPr>
          <p:nvPr/>
        </p:nvSpPr>
        <p:spPr bwMode="auto">
          <a:xfrm>
            <a:off x="4016375" y="5991225"/>
            <a:ext cx="1347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a:t>MAP/ML </a:t>
            </a:r>
          </a:p>
        </p:txBody>
      </p:sp>
      <p:sp>
        <p:nvSpPr>
          <p:cNvPr id="52229" name="TextBox 5"/>
          <p:cNvSpPr txBox="1">
            <a:spLocks noChangeArrowheads="1"/>
          </p:cNvSpPr>
          <p:nvPr/>
        </p:nvSpPr>
        <p:spPr bwMode="auto">
          <a:xfrm>
            <a:off x="6948488" y="5949950"/>
            <a:ext cx="128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CA" altLang="zh-CN" sz="2400"/>
              <a:t>Bayesian</a:t>
            </a:r>
          </a:p>
        </p:txBody>
      </p:sp>
      <p:pic>
        <p:nvPicPr>
          <p:cNvPr id="5223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70372"/>
          <a:stretch>
            <a:fillRect/>
          </a:stretch>
        </p:blipFill>
        <p:spPr bwMode="auto">
          <a:xfrm>
            <a:off x="6884988" y="1341438"/>
            <a:ext cx="1598612"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2"/>
          <p:cNvPicPr>
            <a:picLocks noChangeAspect="1" noChangeArrowheads="1"/>
          </p:cNvPicPr>
          <p:nvPr/>
        </p:nvPicPr>
        <p:blipFill>
          <a:blip r:embed="rId3">
            <a:extLst>
              <a:ext uri="{28A0092B-C50C-407E-A947-70E740481C1C}">
                <a14:useLocalDpi xmlns:a14="http://schemas.microsoft.com/office/drawing/2010/main" val="0"/>
              </a:ext>
            </a:extLst>
          </a:blip>
          <a:srcRect l="32503"/>
          <a:stretch>
            <a:fillRect/>
          </a:stretch>
        </p:blipFill>
        <p:spPr bwMode="auto">
          <a:xfrm>
            <a:off x="3924300" y="1341438"/>
            <a:ext cx="12858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8C521558-8C29-4B88-8946-640EAB229627}"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58</a:t>
            </a:fld>
            <a:endParaRPr lang="zh-CN" altLang="en-US"/>
          </a:p>
        </p:txBody>
      </p:sp>
      <p:pic>
        <p:nvPicPr>
          <p:cNvPr id="6" name="图片 5"/>
          <p:cNvPicPr>
            <a:picLocks noChangeAspect="1"/>
          </p:cNvPicPr>
          <p:nvPr/>
        </p:nvPicPr>
        <p:blipFill>
          <a:blip r:embed="rId4"/>
          <a:stretch>
            <a:fillRect/>
          </a:stretch>
        </p:blipFill>
        <p:spPr>
          <a:xfrm>
            <a:off x="332581" y="2101938"/>
            <a:ext cx="8715375" cy="3943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zh-CN" altLang="en-US" dirty="0" smtClean="0"/>
              <a:t>总结</a:t>
            </a:r>
            <a:endParaRPr lang="en-CA" dirty="0"/>
          </a:p>
        </p:txBody>
      </p:sp>
      <p:sp>
        <p:nvSpPr>
          <p:cNvPr id="53251" name="TextBox 11"/>
          <p:cNvSpPr txBox="1">
            <a:spLocks noChangeArrowheads="1"/>
          </p:cNvSpPr>
          <p:nvPr/>
        </p:nvSpPr>
        <p:spPr bwMode="auto">
          <a:xfrm>
            <a:off x="900113" y="1557338"/>
            <a:ext cx="74168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ea typeface="宋体" panose="02010600030101010101" pitchFamily="2" charset="-122"/>
              </a:defRPr>
            </a:lvl1pPr>
            <a:lvl2pPr marL="800100" indent="-34290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Char char="•"/>
            </a:pPr>
            <a:r>
              <a:rPr lang="en-CA" altLang="zh-CN" sz="2800" dirty="0" smtClean="0">
                <a:latin typeface="隶书" panose="02010509060101010101" pitchFamily="49" charset="-122"/>
                <a:ea typeface="隶书" panose="02010509060101010101" pitchFamily="49" charset="-122"/>
              </a:rPr>
              <a:t>3</a:t>
            </a:r>
            <a:r>
              <a:rPr lang="zh-CN" altLang="en-US" sz="2800" dirty="0" smtClean="0">
                <a:latin typeface="隶书" panose="02010509060101010101" pitchFamily="49" charset="-122"/>
                <a:ea typeface="隶书" panose="02010509060101010101" pitchFamily="49" charset="-122"/>
              </a:rPr>
              <a:t>种概率拟合方法</a:t>
            </a:r>
            <a:endParaRPr lang="en-CA" altLang="zh-CN" sz="2800" dirty="0">
              <a:latin typeface="隶书" panose="02010509060101010101" pitchFamily="49" charset="-122"/>
              <a:ea typeface="隶书" panose="02010509060101010101" pitchFamily="49" charset="-122"/>
            </a:endParaRPr>
          </a:p>
          <a:p>
            <a:pPr lvl="1" eaLnBrk="1" hangingPunct="1">
              <a:buFont typeface="Arial" panose="020B0604020202020204" pitchFamily="34" charset="0"/>
              <a:buChar char="•"/>
            </a:pPr>
            <a:r>
              <a:rPr lang="en-CA" altLang="zh-CN" sz="2800" dirty="0"/>
              <a:t>Maximum likelihood</a:t>
            </a:r>
          </a:p>
          <a:p>
            <a:pPr lvl="1" eaLnBrk="1" hangingPunct="1">
              <a:buFont typeface="Arial" panose="020B0604020202020204" pitchFamily="34" charset="0"/>
              <a:buChar char="•"/>
            </a:pPr>
            <a:r>
              <a:rPr lang="en-CA" altLang="zh-CN" sz="2800" dirty="0"/>
              <a:t>Maximum a posteriori</a:t>
            </a:r>
          </a:p>
          <a:p>
            <a:pPr lvl="1" eaLnBrk="1" hangingPunct="1">
              <a:buFont typeface="Arial" panose="020B0604020202020204" pitchFamily="34" charset="0"/>
              <a:buChar char="•"/>
            </a:pPr>
            <a:r>
              <a:rPr lang="en-CA" altLang="zh-CN" sz="2800" dirty="0"/>
              <a:t>Bayesian Approach</a:t>
            </a:r>
          </a:p>
          <a:p>
            <a:pPr lvl="1" eaLnBrk="1" hangingPunct="1"/>
            <a:endParaRPr lang="en-CA" altLang="zh-CN" sz="2800" dirty="0"/>
          </a:p>
          <a:p>
            <a:pPr eaLnBrk="1" hangingPunct="1">
              <a:buFont typeface="Arial" panose="020B0604020202020204" pitchFamily="34" charset="0"/>
              <a:buChar char="•"/>
            </a:pPr>
            <a:r>
              <a:rPr lang="en-CA" altLang="zh-CN" sz="2800" dirty="0" smtClean="0">
                <a:latin typeface="隶书" panose="02010509060101010101" pitchFamily="49" charset="-122"/>
                <a:ea typeface="隶书" panose="02010509060101010101" pitchFamily="49" charset="-122"/>
              </a:rPr>
              <a:t>2</a:t>
            </a:r>
            <a:r>
              <a:rPr lang="zh-CN" altLang="en-US" sz="2800" dirty="0" smtClean="0">
                <a:latin typeface="隶书" panose="02010509060101010101" pitchFamily="49" charset="-122"/>
                <a:ea typeface="隶书" panose="02010509060101010101" pitchFamily="49" charset="-122"/>
              </a:rPr>
              <a:t>个分布实例</a:t>
            </a:r>
            <a:endParaRPr lang="en-CA" altLang="zh-CN" sz="2800" dirty="0" smtClean="0">
              <a:latin typeface="隶书" panose="02010509060101010101" pitchFamily="49" charset="-122"/>
              <a:ea typeface="隶书" panose="02010509060101010101" pitchFamily="49" charset="-122"/>
            </a:endParaRPr>
          </a:p>
          <a:p>
            <a:pPr lvl="1" eaLnBrk="1" hangingPunct="1">
              <a:buFont typeface="Arial" panose="020B0604020202020204" pitchFamily="34" charset="0"/>
              <a:buChar char="•"/>
            </a:pPr>
            <a:r>
              <a:rPr lang="en-CA" altLang="zh-CN" sz="2800" dirty="0" smtClean="0"/>
              <a:t>Normal distribution (ML</a:t>
            </a:r>
            <a:r>
              <a:rPr lang="en-CA" altLang="zh-CN" sz="2800" dirty="0" smtClean="0">
                <a:sym typeface="Wingdings" panose="05000000000000000000" pitchFamily="2" charset="2"/>
              </a:rPr>
              <a:t> least squares)</a:t>
            </a:r>
          </a:p>
          <a:p>
            <a:pPr lvl="1" eaLnBrk="1" hangingPunct="1">
              <a:buFont typeface="Arial" panose="020B0604020202020204" pitchFamily="34" charset="0"/>
              <a:buChar char="•"/>
            </a:pPr>
            <a:r>
              <a:rPr lang="en-CA" altLang="zh-CN" sz="2800" dirty="0" smtClean="0">
                <a:sym typeface="Wingdings" panose="05000000000000000000" pitchFamily="2" charset="2"/>
              </a:rPr>
              <a:t>Categorical </a:t>
            </a:r>
            <a:r>
              <a:rPr lang="en-CA" altLang="zh-CN" sz="2800" dirty="0">
                <a:sym typeface="Wingdings" panose="05000000000000000000" pitchFamily="2" charset="2"/>
              </a:rPr>
              <a:t>distribution</a:t>
            </a:r>
            <a:endParaRPr lang="en-CA" altLang="zh-CN" sz="2800" dirty="0"/>
          </a:p>
        </p:txBody>
      </p:sp>
      <p:sp>
        <p:nvSpPr>
          <p:cNvPr id="3" name="日期占位符 2"/>
          <p:cNvSpPr>
            <a:spLocks noGrp="1"/>
          </p:cNvSpPr>
          <p:nvPr>
            <p:ph type="dt" sz="half" idx="10"/>
          </p:nvPr>
        </p:nvSpPr>
        <p:spPr/>
        <p:txBody>
          <a:bodyPr/>
          <a:lstStyle/>
          <a:p>
            <a:fld id="{A86815D2-D4BD-417C-8665-46EA620B0D57}" type="datetime8">
              <a:rPr lang="en-CA" altLang="zh-CN" smtClean="0"/>
              <a:t>2016-09-19 8:36 AM</a:t>
            </a:fld>
            <a:endParaRPr lang="zh-CN" altLang="en-US"/>
          </a:p>
        </p:txBody>
      </p:sp>
      <p:sp>
        <p:nvSpPr>
          <p:cNvPr id="4" name="页脚占位符 3"/>
          <p:cNvSpPr>
            <a:spLocks noGrp="1"/>
          </p:cNvSpPr>
          <p:nvPr>
            <p:ph type="ftr" sz="quarter" idx="11"/>
          </p:nvPr>
        </p:nvSpPr>
        <p:spPr/>
        <p:txBody>
          <a:bodyPr/>
          <a:lstStyle/>
          <a:p>
            <a:r>
              <a:rPr lang="zh-CN" altLang="en-US" smtClean="0"/>
              <a:t>计算机视觉：模型、学习和推理</a:t>
            </a:r>
            <a:endParaRPr lang="zh-CN" altLang="en-US"/>
          </a:p>
        </p:txBody>
      </p:sp>
      <p:sp>
        <p:nvSpPr>
          <p:cNvPr id="5" name="灯片编号占位符 4"/>
          <p:cNvSpPr>
            <a:spLocks noGrp="1"/>
          </p:cNvSpPr>
          <p:nvPr>
            <p:ph type="sldNum" sz="quarter" idx="12"/>
          </p:nvPr>
        </p:nvSpPr>
        <p:spPr/>
        <p:txBody>
          <a:bodyPr/>
          <a:lstStyle/>
          <a:p>
            <a:fld id="{228A1791-765D-420B-B56B-33227E342D23}" type="slidenum">
              <a:rPr lang="zh-CN" altLang="en-US" smtClean="0"/>
              <a:t>59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714213"/>
          </a:xfrm>
        </p:spPr>
        <p:txBody>
          <a:bodyPr/>
          <a:lstStyle/>
          <a:p>
            <a:r>
              <a:rPr lang="zh-CN" altLang="en-US" dirty="0" smtClean="0"/>
              <a:t>最大后验方法（</a:t>
            </a:r>
            <a:r>
              <a:rPr lang="en-US" altLang="zh-CN" dirty="0" smtClean="0"/>
              <a:t>MAP</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11874" y="693397"/>
                <a:ext cx="8345532" cy="5077894"/>
              </a:xfrm>
            </p:spPr>
            <p:txBody>
              <a:bodyPr/>
              <a:lstStyle/>
              <a:p>
                <a:r>
                  <a:rPr lang="zh-CN" altLang="en-US" dirty="0" smtClean="0"/>
                  <a:t>引入先验</a:t>
                </a:r>
                <a:endParaRPr lang="en-US" altLang="zh-CN" dirty="0" smtClean="0"/>
              </a:p>
              <a:p>
                <a:pPr lvl="1"/>
                <a:r>
                  <a:rPr lang="zh-CN" altLang="en-US" sz="2800" dirty="0" smtClean="0"/>
                  <a:t>在</a:t>
                </a:r>
                <a:r>
                  <a:rPr lang="en-US" altLang="zh-CN" sz="2800" dirty="0" smtClean="0"/>
                  <a:t>MAP</a:t>
                </a:r>
                <a:r>
                  <a:rPr lang="zh-CN" altLang="en-US" sz="2800" dirty="0" smtClean="0"/>
                  <a:t>中，引入关于参数</a:t>
                </a:r>
                <a:r>
                  <a:rPr lang="en-US" altLang="zh-CN" sz="2800" b="1" dirty="0" smtClean="0">
                    <a:solidFill>
                      <a:prstClr val="black"/>
                    </a:solidFill>
                    <a:latin typeface="Calibri"/>
                    <a:ea typeface="宋体" panose="02010600030101010101" pitchFamily="2" charset="-122"/>
                  </a:rPr>
                  <a:t>θ</a:t>
                </a:r>
                <a:r>
                  <a:rPr lang="zh-CN" altLang="en-US" sz="2800" dirty="0" smtClean="0"/>
                  <a:t>的先验信息</a:t>
                </a:r>
                <a:endParaRPr lang="en-US" altLang="zh-CN" sz="2800" dirty="0" smtClean="0"/>
              </a:p>
              <a:p>
                <a:pPr marL="342900" lvl="1" indent="0">
                  <a:buNone/>
                </a:pPr>
                <a:r>
                  <a:rPr lang="zh-CN" altLang="en-US" sz="2800" dirty="0" smtClean="0"/>
                  <a:t>（从以前的实验得到的关于可能参数值的信息）</a:t>
                </a:r>
                <a:endParaRPr lang="en-US" altLang="zh-CN" sz="2800" dirty="0"/>
              </a:p>
              <a:p>
                <a:r>
                  <a:rPr lang="zh-CN" altLang="en-US" dirty="0" smtClean="0"/>
                  <a:t>方法</a:t>
                </a:r>
                <a:endParaRPr lang="en-US" altLang="zh-CN" dirty="0" smtClean="0"/>
              </a:p>
              <a:p>
                <a:pPr lvl="1"/>
                <a:r>
                  <a:rPr lang="zh-CN" altLang="en-US" sz="2800" dirty="0" smtClean="0"/>
                  <a:t>最大化参数的后验概率</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𝑟</m:t>
                        </m:r>
                      </m:sub>
                    </m:sSub>
                    <m:r>
                      <a:rPr lang="en-US" altLang="zh-CN" sz="2800" i="1">
                        <a:latin typeface="Cambria Math" panose="02040503050406030204" pitchFamily="18" charset="0"/>
                      </a:rPr>
                      <m:t>(</m:t>
                    </m:r>
                    <m:r>
                      <a:rPr lang="zh-CN" altLang="en-US" sz="2800" b="1" i="1">
                        <a:latin typeface="Cambria Math" panose="02040503050406030204" pitchFamily="18" charset="0"/>
                      </a:rPr>
                      <m:t>𝜽</m:t>
                    </m:r>
                    <m:r>
                      <a:rPr lang="en-US" altLang="zh-CN" sz="2800"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b="1">
                            <a:latin typeface="Cambria Math" panose="02040503050406030204" pitchFamily="18" charset="0"/>
                          </a:rPr>
                          <m:t>𝟏</m:t>
                        </m:r>
                        <m:r>
                          <a:rPr lang="en-US" altLang="zh-CN" sz="2800" b="1">
                            <a:latin typeface="Cambria Math" panose="02040503050406030204" pitchFamily="18" charset="0"/>
                          </a:rPr>
                          <m:t>…</m:t>
                        </m:r>
                        <m:r>
                          <a:rPr lang="en-US" altLang="zh-CN" sz="2800" b="1">
                            <a:latin typeface="Cambria Math" panose="02040503050406030204" pitchFamily="18" charset="0"/>
                          </a:rPr>
                          <m:t>𝐈</m:t>
                        </m:r>
                      </m:sub>
                    </m:sSub>
                    <m:r>
                      <a:rPr lang="zh-CN" altLang="en-US" sz="2800" i="1">
                        <a:latin typeface="Cambria Math" panose="02040503050406030204" pitchFamily="18" charset="0"/>
                      </a:rPr>
                      <m:t>）</m:t>
                    </m:r>
                  </m:oMath>
                </a14:m>
                <a:endParaRPr lang="en-US" altLang="zh-CN" sz="2800" dirty="0"/>
              </a:p>
              <a:p>
                <a:pPr lvl="1"/>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11874" y="693397"/>
                <a:ext cx="8345532" cy="5077894"/>
              </a:xfrm>
              <a:blipFill rotWithShape="0">
                <a:blip r:embed="rId3"/>
                <a:stretch>
                  <a:fillRect l="-1680" t="-25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6</a:t>
            </a:fld>
            <a:endParaRPr lang="zh-CN" altLang="en-US"/>
          </a:p>
        </p:txBody>
      </p:sp>
      <p:pic>
        <p:nvPicPr>
          <p:cNvPr id="7" name="图片 6"/>
          <p:cNvPicPr>
            <a:picLocks noChangeAspect="1"/>
          </p:cNvPicPr>
          <p:nvPr/>
        </p:nvPicPr>
        <p:blipFill>
          <a:blip r:embed="rId4"/>
          <a:stretch>
            <a:fillRect/>
          </a:stretch>
        </p:blipFill>
        <p:spPr>
          <a:xfrm>
            <a:off x="566005" y="3114567"/>
            <a:ext cx="7128018" cy="3518990"/>
          </a:xfrm>
          <a:prstGeom prst="rect">
            <a:avLst/>
          </a:prstGeom>
        </p:spPr>
      </p:pic>
      <p:sp>
        <p:nvSpPr>
          <p:cNvPr id="8" name="圆角矩形标注 7"/>
          <p:cNvSpPr/>
          <p:nvPr/>
        </p:nvSpPr>
        <p:spPr>
          <a:xfrm>
            <a:off x="7486650" y="3345685"/>
            <a:ext cx="1657350" cy="1004246"/>
          </a:xfrm>
          <a:prstGeom prst="wedgeRoundRectCallout">
            <a:avLst>
              <a:gd name="adj1" fmla="val -60970"/>
              <a:gd name="adj2" fmla="val 109703"/>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隶书" panose="02010509060101010101" pitchFamily="49" charset="-122"/>
                <a:ea typeface="隶书" panose="02010509060101010101" pitchFamily="49" charset="-122"/>
              </a:rPr>
              <a:t>1.</a:t>
            </a:r>
            <a:r>
              <a:rPr lang="zh-CN" altLang="en-US" dirty="0" smtClean="0">
                <a:latin typeface="隶书" panose="02010509060101010101" pitchFamily="49" charset="-122"/>
                <a:ea typeface="隶书" panose="02010509060101010101" pitchFamily="49" charset="-122"/>
              </a:rPr>
              <a:t>贝叶斯公式</a:t>
            </a:r>
            <a:endParaRPr lang="en-US" altLang="zh-CN" dirty="0" smtClean="0">
              <a:latin typeface="隶书" panose="02010509060101010101" pitchFamily="49" charset="-122"/>
              <a:ea typeface="隶书" panose="02010509060101010101" pitchFamily="49" charset="-122"/>
            </a:endParaRPr>
          </a:p>
          <a:p>
            <a:pPr algn="ctr"/>
            <a:r>
              <a:rPr lang="en-US" altLang="zh-CN" dirty="0" smtClean="0">
                <a:latin typeface="隶书" panose="02010509060101010101" pitchFamily="49" charset="-122"/>
                <a:ea typeface="隶书" panose="02010509060101010101" pitchFamily="49" charset="-122"/>
              </a:rPr>
              <a:t>2.</a:t>
            </a:r>
            <a:r>
              <a:rPr lang="zh-CN" altLang="en-US" dirty="0" smtClean="0">
                <a:latin typeface="隶书" panose="02010509060101010101" pitchFamily="49" charset="-122"/>
                <a:ea typeface="隶书" panose="02010509060101010101" pitchFamily="49" charset="-122"/>
              </a:rPr>
              <a:t>独立假设</a:t>
            </a:r>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793340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69591"/>
            <a:ext cx="7886700" cy="605620"/>
          </a:xfrm>
        </p:spPr>
        <p:txBody>
          <a:bodyPr>
            <a:normAutofit fontScale="90000"/>
          </a:bodyPr>
          <a:lstStyle/>
          <a:p>
            <a:r>
              <a:rPr lang="zh-CN" altLang="en-US" dirty="0" smtClean="0"/>
              <a:t>算法练习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70263" y="875211"/>
                <a:ext cx="8045087" cy="5481139"/>
              </a:xfrm>
            </p:spPr>
            <p:txBody>
              <a:bodyPr>
                <a:normAutofit fontScale="92500" lnSpcReduction="10000"/>
              </a:bodyPr>
              <a:lstStyle/>
              <a:p>
                <a:r>
                  <a:rPr lang="zh-CN" altLang="en-US" sz="3800" dirty="0" smtClean="0"/>
                  <a:t>教材配套</a:t>
                </a:r>
                <a:r>
                  <a:rPr lang="en-US" altLang="zh-CN" sz="3800" dirty="0" smtClean="0">
                    <a:latin typeface="Times New Roman" panose="02020603050405020304" pitchFamily="18" charset="0"/>
                    <a:cs typeface="Times New Roman" panose="02020603050405020304" pitchFamily="18" charset="0"/>
                  </a:rPr>
                  <a:t>《Algorithm booklet》</a:t>
                </a:r>
                <a:endParaRPr lang="en-US" altLang="zh-CN" sz="3800" dirty="0">
                  <a:latin typeface="Times New Roman" panose="02020603050405020304" pitchFamily="18" charset="0"/>
                  <a:cs typeface="Times New Roman" panose="02020603050405020304" pitchFamily="18" charset="0"/>
                </a:endParaRPr>
              </a:p>
              <a:p>
                <a:pPr lvl="1"/>
                <a:r>
                  <a:rPr lang="zh-CN" altLang="en-US" sz="3300" dirty="0" smtClean="0"/>
                  <a:t>算法</a:t>
                </a:r>
                <a:r>
                  <a:rPr lang="en-US" altLang="zh-CN" sz="3300" dirty="0" smtClean="0"/>
                  <a:t>4.1~4.6</a:t>
                </a:r>
              </a:p>
              <a:p>
                <a:pPr lvl="2"/>
                <a:r>
                  <a:rPr lang="en-US" altLang="zh-CN" sz="3300" dirty="0" smtClean="0"/>
                  <a:t>ML</a:t>
                </a:r>
                <a:r>
                  <a:rPr lang="zh-CN" altLang="en-US" sz="3300" dirty="0" smtClean="0"/>
                  <a:t>和</a:t>
                </a:r>
                <a:r>
                  <a:rPr lang="en-US" altLang="zh-CN" sz="3300" dirty="0" smtClean="0"/>
                  <a:t>MAP</a:t>
                </a:r>
                <a:r>
                  <a:rPr lang="zh-CN" altLang="en-US" sz="3300" dirty="0" smtClean="0"/>
                  <a:t>方法不需要给出推理式，直接将估计参数代入概率密度式即可计算新数据的概率估计值；</a:t>
                </a:r>
                <a:endParaRPr lang="en-US" altLang="zh-CN" sz="3300" dirty="0" smtClean="0"/>
              </a:p>
              <a:p>
                <a:pPr lvl="2"/>
                <a:r>
                  <a:rPr lang="en-US" altLang="zh-CN" sz="3300" dirty="0" smtClean="0"/>
                  <a:t>Bayes</a:t>
                </a:r>
                <a:r>
                  <a:rPr lang="zh-CN" altLang="en-US" sz="3300" dirty="0" smtClean="0"/>
                  <a:t>方法需要得到推理式，才能得到</a:t>
                </a:r>
                <a14:m>
                  <m:oMath xmlns:m="http://schemas.openxmlformats.org/officeDocument/2006/math">
                    <m:sSub>
                      <m:sSubPr>
                        <m:ctrlPr>
                          <a:rPr lang="en-US" altLang="zh-CN" sz="3300" i="1" smtClean="0">
                            <a:latin typeface="Cambria Math" panose="02040503050406030204" pitchFamily="18" charset="0"/>
                          </a:rPr>
                        </m:ctrlPr>
                      </m:sSubPr>
                      <m:e>
                        <m:r>
                          <a:rPr lang="en-US" altLang="zh-CN" sz="3300" b="0" i="1" smtClean="0">
                            <a:latin typeface="Cambria Math" panose="02040503050406030204" pitchFamily="18" charset="0"/>
                          </a:rPr>
                          <m:t>𝑃</m:t>
                        </m:r>
                      </m:e>
                      <m:sub>
                        <m:r>
                          <a:rPr lang="en-US" altLang="zh-CN" sz="3300" b="0" i="1" smtClean="0">
                            <a:latin typeface="Cambria Math" panose="02040503050406030204" pitchFamily="18" charset="0"/>
                          </a:rPr>
                          <m:t>𝑟</m:t>
                        </m:r>
                      </m:sub>
                    </m:sSub>
                    <m:d>
                      <m:dPr>
                        <m:ctrlPr>
                          <a:rPr lang="en-US" altLang="zh-CN" sz="3300" b="0" i="1" smtClean="0">
                            <a:latin typeface="Cambria Math" panose="02040503050406030204" pitchFamily="18" charset="0"/>
                          </a:rPr>
                        </m:ctrlPr>
                      </m:dPr>
                      <m:e>
                        <m:sSup>
                          <m:sSupPr>
                            <m:ctrlPr>
                              <a:rPr lang="en-US" altLang="zh-CN" sz="3300" b="0" i="1" smtClean="0">
                                <a:latin typeface="Cambria Math" panose="02040503050406030204" pitchFamily="18" charset="0"/>
                              </a:rPr>
                            </m:ctrlPr>
                          </m:sSupPr>
                          <m:e>
                            <m:r>
                              <a:rPr lang="en-US" altLang="zh-CN" sz="3300" b="0" i="1" smtClean="0">
                                <a:latin typeface="Cambria Math" panose="02040503050406030204" pitchFamily="18" charset="0"/>
                              </a:rPr>
                              <m:t>𝑥</m:t>
                            </m:r>
                          </m:e>
                          <m:sup>
                            <m:r>
                              <a:rPr lang="en-US" altLang="zh-CN" sz="3300" b="0" i="1" smtClean="0">
                                <a:latin typeface="Cambria Math" panose="02040503050406030204" pitchFamily="18" charset="0"/>
                              </a:rPr>
                              <m:t>∗</m:t>
                            </m:r>
                          </m:sup>
                        </m:sSup>
                      </m:e>
                    </m:d>
                    <m:r>
                      <a:rPr lang="en-US" altLang="zh-CN" sz="3300" b="0" i="1" smtClean="0">
                        <a:latin typeface="Cambria Math" panose="02040503050406030204" pitchFamily="18" charset="0"/>
                      </a:rPr>
                      <m:t>.</m:t>
                    </m:r>
                  </m:oMath>
                </a14:m>
                <a:endParaRPr lang="en-US" altLang="zh-CN" sz="3300" b="0" dirty="0" smtClean="0"/>
              </a:p>
              <a:p>
                <a:pPr lvl="1"/>
                <a:r>
                  <a:rPr lang="zh-CN" altLang="en-US" sz="3300" dirty="0" smtClean="0"/>
                  <a:t>实验数据</a:t>
                </a:r>
                <a:endParaRPr lang="en-US" altLang="zh-CN" sz="3300" dirty="0" smtClean="0"/>
              </a:p>
              <a:p>
                <a:pPr lvl="2"/>
                <a:r>
                  <a:rPr lang="zh-CN" altLang="en-US" sz="3300" dirty="0" smtClean="0"/>
                  <a:t>正态分布和分类分布的随机变量</a:t>
                </a:r>
                <a:endParaRPr lang="en-US" altLang="zh-CN" sz="3300" dirty="0" smtClean="0"/>
              </a:p>
              <a:p>
                <a:pPr lvl="1"/>
                <a:r>
                  <a:rPr lang="zh-CN" altLang="en-US" sz="3300" dirty="0" smtClean="0"/>
                  <a:t>用</a:t>
                </a:r>
                <a:r>
                  <a:rPr lang="en-US" altLang="zh-CN" sz="3300" dirty="0" smtClean="0"/>
                  <a:t>C++</a:t>
                </a:r>
                <a:r>
                  <a:rPr lang="zh-CN" altLang="en-US" sz="3300" dirty="0" smtClean="0"/>
                  <a:t>语言，至少实现</a:t>
                </a:r>
                <a:r>
                  <a:rPr lang="en-US" altLang="zh-CN" sz="3300" dirty="0" smtClean="0"/>
                  <a:t>2</a:t>
                </a:r>
                <a:r>
                  <a:rPr lang="zh-CN" altLang="en-US" sz="3300" dirty="0" smtClean="0"/>
                  <a:t>个算法，</a:t>
                </a:r>
                <a:r>
                  <a:rPr lang="zh-CN" altLang="en-US" sz="3300" dirty="0" smtClean="0"/>
                  <a:t>建议使用</a:t>
                </a:r>
                <a:r>
                  <a:rPr lang="en-US" altLang="zh-CN" sz="3300" dirty="0" smtClean="0"/>
                  <a:t>STL</a:t>
                </a:r>
                <a:r>
                  <a:rPr lang="zh-CN" altLang="en-US" sz="3300" dirty="0" smtClean="0"/>
                  <a:t>的内容。</a:t>
                </a:r>
                <a:endParaRPr lang="en-US" altLang="zh-CN" sz="3300" dirty="0" smtClean="0"/>
              </a:p>
              <a:p>
                <a:pPr lvl="1"/>
                <a:r>
                  <a:rPr lang="zh-CN" altLang="en-US" sz="3300" dirty="0" smtClean="0"/>
                  <a:t>建议</a:t>
                </a:r>
                <a:r>
                  <a:rPr lang="en-US" altLang="zh-CN" sz="3300" dirty="0" smtClean="0"/>
                  <a:t>2~3</a:t>
                </a:r>
                <a:r>
                  <a:rPr lang="zh-CN" altLang="en-US" sz="3300" dirty="0" smtClean="0"/>
                  <a:t>周内提交作业</a:t>
                </a:r>
                <a:endParaRPr lang="zh-CN" altLang="en-US" sz="33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70263" y="875211"/>
                <a:ext cx="8045087" cy="5481139"/>
              </a:xfrm>
              <a:blipFill rotWithShape="0">
                <a:blip r:embed="rId2"/>
                <a:stretch>
                  <a:fillRect l="-1970" t="-4116" r="-4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60</a:t>
            </a:fld>
            <a:endParaRPr lang="zh-CN" altLang="en-US"/>
          </a:p>
        </p:txBody>
      </p:sp>
    </p:spTree>
    <p:extLst>
      <p:ext uri="{BB962C8B-B14F-4D97-AF65-F5344CB8AC3E}">
        <p14:creationId xmlns:p14="http://schemas.microsoft.com/office/powerpoint/2010/main" val="686343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a:t>最大后验方法（</a:t>
            </a:r>
            <a:r>
              <a:rPr lang="en-US" altLang="zh-CN" dirty="0"/>
              <a:t>MAP</a:t>
            </a:r>
            <a:r>
              <a:rPr lang="zh-CN" altLang="en-US" dirty="0"/>
              <a:t>）</a:t>
            </a:r>
          </a:p>
        </p:txBody>
      </p:sp>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7</a:t>
            </a:fld>
            <a:endParaRPr lang="zh-CN" altLang="en-US"/>
          </a:p>
        </p:txBody>
      </p:sp>
      <p:pic>
        <p:nvPicPr>
          <p:cNvPr id="10" name="图片 9"/>
          <p:cNvPicPr>
            <a:picLocks noChangeAspect="1"/>
          </p:cNvPicPr>
          <p:nvPr/>
        </p:nvPicPr>
        <p:blipFill>
          <a:blip r:embed="rId3"/>
          <a:stretch>
            <a:fillRect/>
          </a:stretch>
        </p:blipFill>
        <p:spPr>
          <a:xfrm>
            <a:off x="730249" y="4391834"/>
            <a:ext cx="7182516" cy="1577891"/>
          </a:xfrm>
          <a:prstGeom prst="rect">
            <a:avLst/>
          </a:prstGeom>
        </p:spPr>
      </p:pic>
      <mc:AlternateContent xmlns:mc="http://schemas.openxmlformats.org/markup-compatibility/2006" xmlns:a14="http://schemas.microsoft.com/office/drawing/2010/main">
        <mc:Choice Requires="a14">
          <p:sp>
            <p:nvSpPr>
              <p:cNvPr id="14" name="内容占位符 13"/>
              <p:cNvSpPr>
                <a:spLocks noGrp="1"/>
              </p:cNvSpPr>
              <p:nvPr>
                <p:ph idx="1"/>
              </p:nvPr>
            </p:nvSpPr>
            <p:spPr>
              <a:xfrm>
                <a:off x="209006" y="836024"/>
                <a:ext cx="8306344" cy="5340940"/>
              </a:xfrm>
            </p:spPr>
            <p:txBody>
              <a:bodyPr/>
              <a:lstStyle/>
              <a:p>
                <a:pPr lvl="0"/>
                <a:r>
                  <a:rPr lang="zh-CN" altLang="en-US" dirty="0" smtClean="0">
                    <a:solidFill>
                      <a:prstClr val="black"/>
                    </a:solidFill>
                  </a:rPr>
                  <a:t>方法</a:t>
                </a:r>
                <a:endParaRPr lang="en-US" altLang="zh-CN" dirty="0">
                  <a:solidFill>
                    <a:prstClr val="black"/>
                  </a:solidFill>
                </a:endParaRPr>
              </a:p>
              <a:p>
                <a:pPr lvl="1"/>
                <a:r>
                  <a:rPr lang="zh-CN" altLang="en-US" sz="2800" dirty="0">
                    <a:solidFill>
                      <a:prstClr val="black"/>
                    </a:solidFill>
                  </a:rPr>
                  <a:t>最大化参数的后验概率</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𝑃</m:t>
                        </m:r>
                      </m:e>
                      <m:sub>
                        <m:r>
                          <a:rPr lang="en-US" altLang="zh-CN" sz="2800" i="1">
                            <a:solidFill>
                              <a:prstClr val="black"/>
                            </a:solidFill>
                            <a:latin typeface="Cambria Math" panose="02040503050406030204" pitchFamily="18" charset="0"/>
                          </a:rPr>
                          <m:t>𝑟</m:t>
                        </m:r>
                      </m:sub>
                    </m:sSub>
                    <m:d>
                      <m:dPr>
                        <m:ctrlPr>
                          <a:rPr lang="en-US" altLang="zh-CN" sz="2800" i="1">
                            <a:solidFill>
                              <a:prstClr val="black"/>
                            </a:solidFill>
                            <a:latin typeface="Cambria Math" panose="02040503050406030204" pitchFamily="18" charset="0"/>
                          </a:rPr>
                        </m:ctrlPr>
                      </m:dPr>
                      <m:e>
                        <m:r>
                          <a:rPr lang="zh-CN" altLang="en-US" sz="2800" b="1" i="1">
                            <a:solidFill>
                              <a:prstClr val="black"/>
                            </a:solidFill>
                            <a:latin typeface="Cambria Math" panose="02040503050406030204" pitchFamily="18" charset="0"/>
                          </a:rPr>
                          <m:t>𝜽</m:t>
                        </m:r>
                      </m:e>
                      <m:e>
                        <m:sSub>
                          <m:sSubPr>
                            <m:ctrlPr>
                              <a:rPr lang="en-US" altLang="zh-CN" sz="2800" b="1" i="1">
                                <a:solidFill>
                                  <a:prstClr val="black"/>
                                </a:solidFill>
                                <a:latin typeface="Cambria Math" panose="02040503050406030204" pitchFamily="18" charset="0"/>
                              </a:rPr>
                            </m:ctrlPr>
                          </m:sSubPr>
                          <m:e>
                            <m:r>
                              <a:rPr lang="en-US" altLang="zh-CN" sz="2800" b="1">
                                <a:solidFill>
                                  <a:prstClr val="black"/>
                                </a:solidFill>
                                <a:latin typeface="Cambria Math" panose="02040503050406030204" pitchFamily="18" charset="0"/>
                              </a:rPr>
                              <m:t>𝐱</m:t>
                            </m:r>
                          </m:e>
                          <m:sub>
                            <m:r>
                              <a:rPr lang="en-US" altLang="zh-CN" sz="2800" b="1">
                                <a:solidFill>
                                  <a:prstClr val="black"/>
                                </a:solidFill>
                                <a:latin typeface="Cambria Math" panose="02040503050406030204" pitchFamily="18" charset="0"/>
                              </a:rPr>
                              <m:t>𝟏</m:t>
                            </m:r>
                            <m:r>
                              <a:rPr lang="en-US" altLang="zh-CN" sz="2800" b="1">
                                <a:solidFill>
                                  <a:prstClr val="black"/>
                                </a:solidFill>
                                <a:latin typeface="Cambria Math" panose="02040503050406030204" pitchFamily="18" charset="0"/>
                              </a:rPr>
                              <m:t>…</m:t>
                            </m:r>
                            <m:r>
                              <a:rPr lang="en-US" altLang="zh-CN" sz="2800" b="1">
                                <a:solidFill>
                                  <a:prstClr val="black"/>
                                </a:solidFill>
                                <a:latin typeface="Cambria Math" panose="02040503050406030204" pitchFamily="18" charset="0"/>
                              </a:rPr>
                              <m:t>𝐈</m:t>
                            </m:r>
                          </m:sub>
                        </m:sSub>
                      </m:e>
                    </m:d>
                  </m:oMath>
                </a14:m>
                <a:endParaRPr lang="en-US" altLang="zh-CN" sz="2800" dirty="0" smtClean="0">
                  <a:solidFill>
                    <a:prstClr val="black"/>
                  </a:solidFill>
                </a:endParaRPr>
              </a:p>
              <a:p>
                <a:pPr lvl="1"/>
                <a:endParaRPr lang="en-US" altLang="zh-CN" sz="2800" dirty="0" smtClean="0">
                  <a:solidFill>
                    <a:prstClr val="black"/>
                  </a:solidFill>
                </a:endParaRPr>
              </a:p>
              <a:p>
                <a:pPr lvl="1"/>
                <a:endParaRPr lang="en-US" altLang="zh-CN" sz="2800" dirty="0">
                  <a:solidFill>
                    <a:prstClr val="black"/>
                  </a:solidFill>
                </a:endParaRPr>
              </a:p>
              <a:p>
                <a:pPr lvl="1"/>
                <a:endParaRPr lang="en-US" altLang="zh-CN" sz="2800" dirty="0" smtClean="0">
                  <a:solidFill>
                    <a:prstClr val="black"/>
                  </a:solidFill>
                </a:endParaRPr>
              </a:p>
              <a:p>
                <a:pPr lvl="1"/>
                <a:endParaRPr lang="en-US" altLang="zh-CN" sz="2800" dirty="0">
                  <a:solidFill>
                    <a:prstClr val="black"/>
                  </a:solidFill>
                </a:endParaRPr>
              </a:p>
              <a:p>
                <a:pPr lvl="1"/>
                <a:endParaRPr lang="en-US" altLang="zh-CN" sz="2800" dirty="0" smtClean="0">
                  <a:solidFill>
                    <a:prstClr val="black"/>
                  </a:solidFill>
                </a:endParaRPr>
              </a:p>
              <a:p>
                <a:pPr marL="342900" lvl="1" indent="0">
                  <a:buNone/>
                </a:pPr>
                <a:r>
                  <a:rPr lang="zh-CN" altLang="en-US" sz="2800" dirty="0" smtClean="0">
                    <a:solidFill>
                      <a:prstClr val="black"/>
                    </a:solidFill>
                  </a:rPr>
                  <a:t>考虑分母与参数无关，简化为</a:t>
                </a:r>
                <a:endParaRPr lang="en-US" altLang="zh-CN" sz="2800" dirty="0">
                  <a:solidFill>
                    <a:prstClr val="black"/>
                  </a:solidFill>
                </a:endParaRPr>
              </a:p>
              <a:p>
                <a:endParaRPr lang="zh-CN" altLang="en-US" dirty="0"/>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xfrm>
                <a:off x="209006" y="836024"/>
                <a:ext cx="8306344" cy="5340940"/>
              </a:xfrm>
              <a:blipFill rotWithShape="0">
                <a:blip r:embed="rId4"/>
                <a:stretch>
                  <a:fillRect l="-1687" t="-2397"/>
                </a:stretch>
              </a:blipFill>
            </p:spPr>
            <p:txBody>
              <a:bodyPr/>
              <a:lstStyle/>
              <a:p>
                <a:r>
                  <a:rPr lang="zh-CN" altLang="en-US">
                    <a:noFill/>
                  </a:rPr>
                  <a:t> </a:t>
                </a:r>
              </a:p>
            </p:txBody>
          </p:sp>
        </mc:Fallback>
      </mc:AlternateContent>
      <p:pic>
        <p:nvPicPr>
          <p:cNvPr id="16" name="图片 15"/>
          <p:cNvPicPr>
            <a:picLocks noChangeAspect="1"/>
          </p:cNvPicPr>
          <p:nvPr/>
        </p:nvPicPr>
        <p:blipFill>
          <a:blip r:embed="rId5"/>
          <a:stretch>
            <a:fillRect/>
          </a:stretch>
        </p:blipFill>
        <p:spPr>
          <a:xfrm>
            <a:off x="1289019" y="1810371"/>
            <a:ext cx="4014501" cy="1979295"/>
          </a:xfrm>
          <a:prstGeom prst="rect">
            <a:avLst/>
          </a:prstGeom>
        </p:spPr>
      </p:pic>
    </p:spTree>
    <p:extLst>
      <p:ext uri="{BB962C8B-B14F-4D97-AF65-F5344CB8AC3E}">
        <p14:creationId xmlns:p14="http://schemas.microsoft.com/office/powerpoint/2010/main" val="2164149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986002"/>
          </a:xfrm>
        </p:spPr>
        <p:txBody>
          <a:bodyPr/>
          <a:lstStyle/>
          <a:p>
            <a:r>
              <a:rPr lang="zh-CN" altLang="en-US" dirty="0"/>
              <a:t>最大后验方法（</a:t>
            </a:r>
            <a:r>
              <a:rPr lang="en-US" altLang="zh-CN" dirty="0"/>
              <a:t>MAP</a:t>
            </a:r>
            <a:r>
              <a:rPr lang="zh-CN" altLang="en-US" dirty="0"/>
              <a:t>）</a:t>
            </a:r>
          </a:p>
        </p:txBody>
      </p:sp>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8</a:t>
            </a:fld>
            <a:endParaRPr lang="zh-CN" altLang="en-US"/>
          </a:p>
        </p:txBody>
      </p:sp>
      <p:pic>
        <p:nvPicPr>
          <p:cNvPr id="10" name="图片 9"/>
          <p:cNvPicPr>
            <a:picLocks noChangeAspect="1"/>
          </p:cNvPicPr>
          <p:nvPr/>
        </p:nvPicPr>
        <p:blipFill>
          <a:blip r:embed="rId3"/>
          <a:stretch>
            <a:fillRect/>
          </a:stretch>
        </p:blipFill>
        <p:spPr>
          <a:xfrm>
            <a:off x="628650" y="1609446"/>
            <a:ext cx="7182516" cy="1577891"/>
          </a:xfrm>
          <a:prstGeom prst="rect">
            <a:avLst/>
          </a:prstGeom>
        </p:spPr>
      </p:pic>
      <mc:AlternateContent xmlns:mc="http://schemas.openxmlformats.org/markup-compatibility/2006" xmlns:a14="http://schemas.microsoft.com/office/drawing/2010/main">
        <mc:Choice Requires="a14">
          <p:sp>
            <p:nvSpPr>
              <p:cNvPr id="14" name="内容占位符 13"/>
              <p:cNvSpPr>
                <a:spLocks noGrp="1"/>
              </p:cNvSpPr>
              <p:nvPr>
                <p:ph idx="1"/>
              </p:nvPr>
            </p:nvSpPr>
            <p:spPr>
              <a:xfrm>
                <a:off x="209006" y="836024"/>
                <a:ext cx="8306344" cy="5340940"/>
              </a:xfrm>
            </p:spPr>
            <p:txBody>
              <a:bodyPr/>
              <a:lstStyle/>
              <a:p>
                <a:pPr lvl="0"/>
                <a:r>
                  <a:rPr lang="zh-CN" altLang="en-US" dirty="0" smtClean="0">
                    <a:solidFill>
                      <a:prstClr val="black"/>
                    </a:solidFill>
                  </a:rPr>
                  <a:t>方法</a:t>
                </a:r>
                <a:endParaRPr lang="en-US" altLang="zh-CN" dirty="0">
                  <a:solidFill>
                    <a:prstClr val="black"/>
                  </a:solidFill>
                </a:endParaRPr>
              </a:p>
              <a:p>
                <a:pPr lvl="1"/>
                <a:r>
                  <a:rPr lang="zh-CN" altLang="en-US" sz="2800" dirty="0">
                    <a:solidFill>
                      <a:prstClr val="black"/>
                    </a:solidFill>
                  </a:rPr>
                  <a:t>最大化参数的后验概率</a:t>
                </a: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𝑃</m:t>
                        </m:r>
                      </m:e>
                      <m:sub>
                        <m:r>
                          <a:rPr lang="en-US" altLang="zh-CN" sz="2800" i="1">
                            <a:solidFill>
                              <a:prstClr val="black"/>
                            </a:solidFill>
                            <a:latin typeface="Cambria Math" panose="02040503050406030204" pitchFamily="18" charset="0"/>
                          </a:rPr>
                          <m:t>𝑟</m:t>
                        </m:r>
                      </m:sub>
                    </m:sSub>
                    <m:d>
                      <m:dPr>
                        <m:ctrlPr>
                          <a:rPr lang="en-US" altLang="zh-CN" sz="2800" i="1">
                            <a:solidFill>
                              <a:prstClr val="black"/>
                            </a:solidFill>
                            <a:latin typeface="Cambria Math" panose="02040503050406030204" pitchFamily="18" charset="0"/>
                          </a:rPr>
                        </m:ctrlPr>
                      </m:dPr>
                      <m:e>
                        <m:r>
                          <a:rPr lang="zh-CN" altLang="en-US" sz="2800" b="1" i="1">
                            <a:solidFill>
                              <a:prstClr val="black"/>
                            </a:solidFill>
                            <a:latin typeface="Cambria Math" panose="02040503050406030204" pitchFamily="18" charset="0"/>
                          </a:rPr>
                          <m:t>𝜽</m:t>
                        </m:r>
                      </m:e>
                      <m:e>
                        <m:sSub>
                          <m:sSubPr>
                            <m:ctrlPr>
                              <a:rPr lang="en-US" altLang="zh-CN" sz="2800" b="1" i="1">
                                <a:solidFill>
                                  <a:prstClr val="black"/>
                                </a:solidFill>
                                <a:latin typeface="Cambria Math" panose="02040503050406030204" pitchFamily="18" charset="0"/>
                              </a:rPr>
                            </m:ctrlPr>
                          </m:sSubPr>
                          <m:e>
                            <m:r>
                              <a:rPr lang="en-US" altLang="zh-CN" sz="2800" b="1">
                                <a:solidFill>
                                  <a:prstClr val="black"/>
                                </a:solidFill>
                                <a:latin typeface="Cambria Math" panose="02040503050406030204" pitchFamily="18" charset="0"/>
                              </a:rPr>
                              <m:t>𝐱</m:t>
                            </m:r>
                          </m:e>
                          <m:sub>
                            <m:r>
                              <a:rPr lang="en-US" altLang="zh-CN" sz="2800" b="1">
                                <a:solidFill>
                                  <a:prstClr val="black"/>
                                </a:solidFill>
                                <a:latin typeface="Cambria Math" panose="02040503050406030204" pitchFamily="18" charset="0"/>
                              </a:rPr>
                              <m:t>𝟏</m:t>
                            </m:r>
                            <m:r>
                              <a:rPr lang="en-US" altLang="zh-CN" sz="2800" b="1">
                                <a:solidFill>
                                  <a:prstClr val="black"/>
                                </a:solidFill>
                                <a:latin typeface="Cambria Math" panose="02040503050406030204" pitchFamily="18" charset="0"/>
                              </a:rPr>
                              <m:t>…</m:t>
                            </m:r>
                            <m:r>
                              <a:rPr lang="en-US" altLang="zh-CN" sz="2800" b="1">
                                <a:solidFill>
                                  <a:prstClr val="black"/>
                                </a:solidFill>
                                <a:latin typeface="Cambria Math" panose="02040503050406030204" pitchFamily="18" charset="0"/>
                              </a:rPr>
                              <m:t>𝐈</m:t>
                            </m:r>
                          </m:sub>
                        </m:sSub>
                      </m:e>
                    </m:d>
                  </m:oMath>
                </a14:m>
                <a:endParaRPr lang="en-US" altLang="zh-CN" sz="2800" dirty="0" smtClean="0">
                  <a:solidFill>
                    <a:prstClr val="black"/>
                  </a:solidFill>
                </a:endParaRPr>
              </a:p>
              <a:p>
                <a:pPr lvl="1"/>
                <a:endParaRPr lang="en-US" altLang="zh-CN" sz="2800" dirty="0" smtClean="0">
                  <a:solidFill>
                    <a:prstClr val="black"/>
                  </a:solidFill>
                </a:endParaRPr>
              </a:p>
              <a:p>
                <a:pPr lvl="1"/>
                <a:endParaRPr lang="en-US" altLang="zh-CN" sz="2800" dirty="0">
                  <a:solidFill>
                    <a:prstClr val="black"/>
                  </a:solidFill>
                </a:endParaRPr>
              </a:p>
              <a:p>
                <a:pPr lvl="1"/>
                <a:endParaRPr lang="en-US" altLang="zh-CN" sz="2800" dirty="0" smtClean="0">
                  <a:solidFill>
                    <a:prstClr val="black"/>
                  </a:solidFill>
                </a:endParaRPr>
              </a:p>
              <a:p>
                <a:pPr lvl="1"/>
                <a:endParaRPr lang="en-US" altLang="zh-CN" sz="2800" dirty="0">
                  <a:solidFill>
                    <a:prstClr val="black"/>
                  </a:solidFill>
                </a:endParaRPr>
              </a:p>
              <a:p>
                <a:pPr lvl="1"/>
                <a:r>
                  <a:rPr lang="zh-CN" altLang="en-US" sz="2800" dirty="0" smtClean="0">
                    <a:solidFill>
                      <a:prstClr val="black"/>
                    </a:solidFill>
                  </a:rPr>
                  <a:t>与</a:t>
                </a:r>
                <a:r>
                  <a:rPr lang="en-US" altLang="zh-CN" sz="2800" dirty="0" smtClean="0">
                    <a:solidFill>
                      <a:prstClr val="black"/>
                    </a:solidFill>
                  </a:rPr>
                  <a:t>ML</a:t>
                </a:r>
                <a:r>
                  <a:rPr lang="zh-CN" altLang="en-US" sz="2800" dirty="0" smtClean="0">
                    <a:solidFill>
                      <a:prstClr val="black"/>
                    </a:solidFill>
                  </a:rPr>
                  <a:t>比较，</a:t>
                </a:r>
                <a:r>
                  <a:rPr lang="en-US" altLang="zh-CN" sz="2800" dirty="0" smtClean="0">
                    <a:solidFill>
                      <a:prstClr val="black"/>
                    </a:solidFill>
                  </a:rPr>
                  <a:t>ML</a:t>
                </a:r>
                <a:r>
                  <a:rPr lang="zh-CN" altLang="en-US" sz="2800" dirty="0" smtClean="0">
                    <a:solidFill>
                      <a:prstClr val="black"/>
                    </a:solidFill>
                  </a:rPr>
                  <a:t>是</a:t>
                </a:r>
                <a:r>
                  <a:rPr lang="en-US" altLang="zh-CN" sz="2800" dirty="0" smtClean="0">
                    <a:solidFill>
                      <a:prstClr val="black"/>
                    </a:solidFill>
                  </a:rPr>
                  <a:t>MAP</a:t>
                </a:r>
                <a:r>
                  <a:rPr lang="zh-CN" altLang="en-US" sz="2800" dirty="0" smtClean="0">
                    <a:solidFill>
                      <a:prstClr val="black"/>
                    </a:solidFill>
                  </a:rPr>
                  <a:t>的先验为均匀分布的特例</a:t>
                </a:r>
                <a:endParaRPr lang="en-US" altLang="zh-CN" sz="2800" dirty="0">
                  <a:solidFill>
                    <a:prstClr val="black"/>
                  </a:solidFill>
                </a:endParaRPr>
              </a:p>
              <a:p>
                <a:endParaRPr lang="zh-CN" altLang="en-US" dirty="0"/>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xfrm>
                <a:off x="209006" y="836024"/>
                <a:ext cx="8306344" cy="5340940"/>
              </a:xfrm>
              <a:blipFill rotWithShape="0">
                <a:blip r:embed="rId4"/>
                <a:stretch>
                  <a:fillRect l="-1687" t="-2397"/>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1069520" y="4038269"/>
            <a:ext cx="4800601" cy="2138695"/>
          </a:xfrm>
          <a:prstGeom prst="rect">
            <a:avLst/>
          </a:prstGeom>
        </p:spPr>
      </p:pic>
      <p:sp>
        <p:nvSpPr>
          <p:cNvPr id="3" name="圆角矩形标注 2"/>
          <p:cNvSpPr/>
          <p:nvPr/>
        </p:nvSpPr>
        <p:spPr>
          <a:xfrm>
            <a:off x="6988629" y="4389120"/>
            <a:ext cx="1435281" cy="888274"/>
          </a:xfrm>
          <a:prstGeom prst="wedgeRoundRectCallout">
            <a:avLst>
              <a:gd name="adj1" fmla="val -129138"/>
              <a:gd name="adj2" fmla="val 69853"/>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隶书" panose="02010509060101010101" pitchFamily="49" charset="-122"/>
                <a:ea typeface="隶书" panose="02010509060101010101" pitchFamily="49" charset="-122"/>
              </a:rPr>
              <a:t>ML</a:t>
            </a:r>
            <a:r>
              <a:rPr lang="zh-CN" altLang="en-US" sz="2400" dirty="0" smtClean="0">
                <a:latin typeface="隶书" panose="02010509060101010101" pitchFamily="49" charset="-122"/>
                <a:ea typeface="隶书" panose="02010509060101010101" pitchFamily="49" charset="-122"/>
              </a:rPr>
              <a:t>方法</a:t>
            </a:r>
            <a:endParaRPr lang="zh-CN" altLang="en-US" sz="24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442025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内容占位符 13"/>
              <p:cNvSpPr>
                <a:spLocks noGrp="1"/>
              </p:cNvSpPr>
              <p:nvPr>
                <p:ph idx="1"/>
              </p:nvPr>
            </p:nvSpPr>
            <p:spPr>
              <a:xfrm>
                <a:off x="496388" y="1358537"/>
                <a:ext cx="8018961" cy="4818427"/>
              </a:xfrm>
            </p:spPr>
            <p:txBody>
              <a:bodyPr>
                <a:normAutofit/>
              </a:bodyPr>
              <a:lstStyle/>
              <a:p>
                <a:pPr lvl="0"/>
                <a:r>
                  <a:rPr lang="zh-CN" altLang="en-US" sz="3600" dirty="0" smtClean="0">
                    <a:solidFill>
                      <a:prstClr val="black"/>
                    </a:solidFill>
                  </a:rPr>
                  <a:t>预测</a:t>
                </a:r>
                <a:r>
                  <a:rPr lang="zh-CN" altLang="en-US" sz="3600" dirty="0">
                    <a:solidFill>
                      <a:prstClr val="black"/>
                    </a:solidFill>
                  </a:rPr>
                  <a:t>分布</a:t>
                </a:r>
                <a:endParaRPr lang="en-US" altLang="zh-CN" sz="3600" dirty="0" smtClean="0">
                  <a:solidFill>
                    <a:prstClr val="black"/>
                  </a:solidFill>
                </a:endParaRPr>
              </a:p>
              <a:p>
                <a:pPr marL="342900" lvl="1" indent="0">
                  <a:buNone/>
                </a:pPr>
                <a:r>
                  <a:rPr lang="zh-CN" altLang="en-US" dirty="0">
                    <a:solidFill>
                      <a:prstClr val="black"/>
                    </a:solidFill>
                  </a:rPr>
                  <a:t>使用</a:t>
                </a:r>
                <a:r>
                  <a:rPr lang="zh-CN" altLang="en-US" dirty="0" smtClean="0">
                    <a:solidFill>
                      <a:prstClr val="black"/>
                    </a:solidFill>
                  </a:rPr>
                  <a:t>学习得到的</a:t>
                </a:r>
                <a:r>
                  <a:rPr lang="zh-CN" altLang="en-US" dirty="0">
                    <a:solidFill>
                      <a:prstClr val="black"/>
                    </a:solidFill>
                  </a:rPr>
                  <a:t>参数</a:t>
                </a:r>
                <a14:m>
                  <m:oMath xmlns:m="http://schemas.openxmlformats.org/officeDocument/2006/math">
                    <m:acc>
                      <m:accPr>
                        <m:chr m:val="̂"/>
                        <m:ctrlPr>
                          <a:rPr lang="zh-CN" altLang="en-US" i="1">
                            <a:solidFill>
                              <a:prstClr val="black"/>
                            </a:solidFill>
                            <a:latin typeface="Cambria Math" panose="02040503050406030204" pitchFamily="18" charset="0"/>
                          </a:rPr>
                        </m:ctrlPr>
                      </m:accPr>
                      <m:e>
                        <m:r>
                          <a:rPr lang="zh-CN" altLang="en-US" b="1" i="1">
                            <a:solidFill>
                              <a:prstClr val="black"/>
                            </a:solidFill>
                            <a:latin typeface="Cambria Math" panose="02040503050406030204" pitchFamily="18" charset="0"/>
                          </a:rPr>
                          <m:t>𝜽</m:t>
                        </m:r>
                      </m:e>
                    </m:acc>
                  </m:oMath>
                </a14:m>
                <a:r>
                  <a:rPr lang="zh-CN" altLang="en-US" dirty="0">
                    <a:solidFill>
                      <a:prstClr val="black"/>
                    </a:solidFill>
                  </a:rPr>
                  <a:t>， 对于新的数据</a:t>
                </a:r>
                <a:r>
                  <a:rPr lang="en-US" altLang="zh-CN" dirty="0">
                    <a:solidFill>
                      <a:prstClr val="black"/>
                    </a:solidFill>
                  </a:rPr>
                  <a:t>x</a:t>
                </a:r>
                <a:r>
                  <a:rPr lang="en-US" altLang="zh-CN" baseline="30000" dirty="0">
                    <a:solidFill>
                      <a:prstClr val="black"/>
                    </a:solidFill>
                  </a:rPr>
                  <a:t>∗</a:t>
                </a:r>
                <a:r>
                  <a:rPr lang="en-US" altLang="zh-CN" dirty="0">
                    <a:solidFill>
                      <a:prstClr val="black"/>
                    </a:solidFill>
                  </a:rPr>
                  <a:t> </a:t>
                </a:r>
                <a:r>
                  <a:rPr lang="zh-CN" altLang="en-US" dirty="0" smtClean="0">
                    <a:solidFill>
                      <a:prstClr val="black"/>
                    </a:solidFill>
                  </a:rPr>
                  <a:t>，计算</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𝑃</m:t>
                        </m:r>
                      </m:e>
                      <m:sub>
                        <m:r>
                          <a:rPr lang="en-US" altLang="zh-CN" i="1">
                            <a:solidFill>
                              <a:prstClr val="black"/>
                            </a:solidFill>
                            <a:latin typeface="Cambria Math" panose="02040503050406030204" pitchFamily="18" charset="0"/>
                          </a:rPr>
                          <m:t>𝑟</m:t>
                        </m:r>
                      </m:sub>
                    </m:sSub>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m:rPr>
                            <m:sty m:val="p"/>
                          </m:rPr>
                          <a:rPr lang="en-US" altLang="zh-CN">
                            <a:solidFill>
                              <a:prstClr val="black"/>
                            </a:solidFill>
                            <a:latin typeface="Cambria Math" panose="02040503050406030204" pitchFamily="18" charset="0"/>
                          </a:rPr>
                          <m:t>x</m:t>
                        </m:r>
                      </m:e>
                      <m:sup>
                        <m:r>
                          <a:rPr lang="zh-CN" altLang="en-US" i="1">
                            <a:solidFill>
                              <a:prstClr val="black"/>
                            </a:solidFill>
                            <a:latin typeface="Cambria Math" panose="02040503050406030204" pitchFamily="18" charset="0"/>
                          </a:rPr>
                          <m:t>∗</m:t>
                        </m:r>
                      </m:sup>
                    </m:sSup>
                    <m:r>
                      <a:rPr lang="en-US" altLang="zh-CN" i="1">
                        <a:solidFill>
                          <a:prstClr val="black"/>
                        </a:solidFill>
                        <a:latin typeface="Cambria Math" panose="02040503050406030204" pitchFamily="18" charset="0"/>
                      </a:rPr>
                      <m:t>|</m:t>
                    </m:r>
                    <m:acc>
                      <m:accPr>
                        <m:chr m:val="̂"/>
                        <m:ctrlPr>
                          <a:rPr lang="en-US" altLang="zh-CN" i="1">
                            <a:solidFill>
                              <a:prstClr val="black"/>
                            </a:solidFill>
                            <a:latin typeface="Cambria Math" panose="02040503050406030204" pitchFamily="18" charset="0"/>
                          </a:rPr>
                        </m:ctrlPr>
                      </m:accPr>
                      <m:e>
                        <m:r>
                          <a:rPr lang="zh-CN" altLang="en-US" b="1" i="1">
                            <a:solidFill>
                              <a:prstClr val="black"/>
                            </a:solidFill>
                            <a:latin typeface="Cambria Math" panose="02040503050406030204" pitchFamily="18" charset="0"/>
                          </a:rPr>
                          <m:t>𝜽</m:t>
                        </m:r>
                      </m:e>
                    </m:acc>
                    <m:r>
                      <a:rPr lang="zh-CN" altLang="en-US" i="1">
                        <a:solidFill>
                          <a:prstClr val="black"/>
                        </a:solidFill>
                        <a:latin typeface="Cambria Math" panose="02040503050406030204" pitchFamily="18" charset="0"/>
                      </a:rPr>
                      <m:t>）</m:t>
                    </m:r>
                  </m:oMath>
                </a14:m>
                <a:endParaRPr lang="en-US" altLang="zh-CN" dirty="0">
                  <a:solidFill>
                    <a:prstClr val="black"/>
                  </a:solidFill>
                </a:endParaRPr>
              </a:p>
              <a:p>
                <a:pPr lvl="1"/>
                <a:endParaRPr lang="en-US" altLang="zh-CN" dirty="0" smtClean="0">
                  <a:solidFill>
                    <a:prstClr val="black"/>
                  </a:solidFill>
                </a:endParaRPr>
              </a:p>
              <a:p>
                <a:pPr lvl="1"/>
                <a:endParaRPr lang="en-US" altLang="zh-CN" dirty="0">
                  <a:solidFill>
                    <a:prstClr val="black"/>
                  </a:solidFill>
                </a:endParaRPr>
              </a:p>
              <a:p>
                <a:pPr lvl="1"/>
                <a:endParaRPr lang="en-US" altLang="zh-CN" dirty="0" smtClean="0">
                  <a:solidFill>
                    <a:prstClr val="black"/>
                  </a:solidFill>
                </a:endParaRPr>
              </a:p>
              <a:p>
                <a:pPr lvl="1"/>
                <a:endParaRPr lang="en-US" altLang="zh-CN" dirty="0">
                  <a:solidFill>
                    <a:prstClr val="black"/>
                  </a:solidFill>
                </a:endParaRPr>
              </a:p>
              <a:p>
                <a:endParaRPr lang="zh-CN" altLang="en-US" sz="3600" dirty="0"/>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xfrm>
                <a:off x="496388" y="1358537"/>
                <a:ext cx="8018961" cy="4818427"/>
              </a:xfrm>
              <a:blipFill rotWithShape="0">
                <a:blip r:embed="rId3"/>
                <a:stretch>
                  <a:fillRect l="-2052" t="-3165"/>
                </a:stretch>
              </a:blipFill>
            </p:spPr>
            <p:txBody>
              <a:bodyPr/>
              <a:lstStyle/>
              <a:p>
                <a:r>
                  <a:rPr lang="zh-CN" altLang="en-US">
                    <a:noFill/>
                  </a:rPr>
                  <a:t> </a:t>
                </a:r>
              </a:p>
            </p:txBody>
          </p:sp>
        </mc:Fallback>
      </mc:AlternateContent>
      <p:sp>
        <p:nvSpPr>
          <p:cNvPr id="2" name="标题 1"/>
          <p:cNvSpPr>
            <a:spLocks noGrp="1"/>
          </p:cNvSpPr>
          <p:nvPr>
            <p:ph type="title"/>
          </p:nvPr>
        </p:nvSpPr>
        <p:spPr>
          <a:xfrm>
            <a:off x="628650" y="206211"/>
            <a:ext cx="7886700" cy="986002"/>
          </a:xfrm>
        </p:spPr>
        <p:txBody>
          <a:bodyPr/>
          <a:lstStyle/>
          <a:p>
            <a:r>
              <a:rPr lang="zh-CN" altLang="en-US" dirty="0"/>
              <a:t>最大后验方法（</a:t>
            </a:r>
            <a:r>
              <a:rPr lang="en-US" altLang="zh-CN" dirty="0"/>
              <a:t>MAP</a:t>
            </a:r>
            <a:r>
              <a:rPr lang="zh-CN" altLang="en-US" dirty="0"/>
              <a:t>）</a:t>
            </a:r>
          </a:p>
        </p:txBody>
      </p:sp>
      <p:sp>
        <p:nvSpPr>
          <p:cNvPr id="4" name="日期占位符 3"/>
          <p:cNvSpPr>
            <a:spLocks noGrp="1"/>
          </p:cNvSpPr>
          <p:nvPr>
            <p:ph type="dt" sz="half" idx="10"/>
          </p:nvPr>
        </p:nvSpPr>
        <p:spPr/>
        <p:txBody>
          <a:bodyPr/>
          <a:lstStyle/>
          <a:p>
            <a:fld id="{52DCD314-0FD6-415F-97E4-92D44DFB2303}" type="datetime8">
              <a:rPr lang="en-CA" altLang="zh-CN" smtClean="0"/>
              <a:t>2016-09-19 8:36 AM</a:t>
            </a:fld>
            <a:endParaRPr lang="zh-CN" altLang="en-US"/>
          </a:p>
        </p:txBody>
      </p:sp>
      <p:sp>
        <p:nvSpPr>
          <p:cNvPr id="5" name="页脚占位符 4"/>
          <p:cNvSpPr>
            <a:spLocks noGrp="1"/>
          </p:cNvSpPr>
          <p:nvPr>
            <p:ph type="ftr" sz="quarter" idx="11"/>
          </p:nvPr>
        </p:nvSpPr>
        <p:spPr/>
        <p:txBody>
          <a:bodyPr/>
          <a:lstStyle/>
          <a:p>
            <a:r>
              <a:rPr lang="zh-CN" altLang="en-US" smtClean="0"/>
              <a:t>计算机视觉：模型、学习和推理</a:t>
            </a:r>
            <a:endParaRPr lang="zh-CN" altLang="en-US"/>
          </a:p>
        </p:txBody>
      </p:sp>
      <p:sp>
        <p:nvSpPr>
          <p:cNvPr id="6" name="灯片编号占位符 5"/>
          <p:cNvSpPr>
            <a:spLocks noGrp="1"/>
          </p:cNvSpPr>
          <p:nvPr>
            <p:ph type="sldNum" sz="quarter" idx="12"/>
          </p:nvPr>
        </p:nvSpPr>
        <p:spPr/>
        <p:txBody>
          <a:bodyPr/>
          <a:lstStyle/>
          <a:p>
            <a:fld id="{228A1791-765D-420B-B56B-33227E342D23}" type="slidenum">
              <a:rPr lang="zh-CN" altLang="en-US" smtClean="0"/>
              <a:t>9</a:t>
            </a:fld>
            <a:endParaRPr lang="zh-CN" altLang="en-US"/>
          </a:p>
        </p:txBody>
      </p:sp>
    </p:spTree>
    <p:extLst>
      <p:ext uri="{BB962C8B-B14F-4D97-AF65-F5344CB8AC3E}">
        <p14:creationId xmlns:p14="http://schemas.microsoft.com/office/powerpoint/2010/main" val="4212688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5E4C8"/>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隶属白底母版设计.potx" id="{97035FF3-A766-44D1-A8F4-2B5E41D19370}" vid="{53E8CE4B-5D78-44B4-ACA5-1AAED37DBA31}"/>
    </a:ext>
  </a:extLst>
</a:theme>
</file>

<file path=ppt/theme/theme2.xml><?xml version="1.0" encoding="utf-8"?>
<a:theme xmlns:a="http://schemas.openxmlformats.org/drawingml/2006/main" name="Office 主题">
  <a:themeElements>
    <a:clrScheme name="Office">
      <a:dk1>
        <a:sysClr val="windowText" lastClr="000000"/>
      </a:dk1>
      <a:lt1>
        <a:sysClr val="window" lastClr="C5E4C8"/>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隶属白底母版设计</Template>
  <TotalTime>781</TotalTime>
  <Words>4776</Words>
  <Application>Microsoft Office PowerPoint</Application>
  <PresentationFormat>全屏显示(4:3)</PresentationFormat>
  <Paragraphs>667</Paragraphs>
  <Slides>60</Slides>
  <Notes>44</Notes>
  <HiddenSlides>1</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60</vt:i4>
      </vt:variant>
    </vt:vector>
  </HeadingPairs>
  <TitlesOfParts>
    <vt:vector size="80" baseType="lpstr">
      <vt:lpstr>CMBX10</vt:lpstr>
      <vt:lpstr>CMMI10</vt:lpstr>
      <vt:lpstr>CMMI7</vt:lpstr>
      <vt:lpstr>CMMIB10</vt:lpstr>
      <vt:lpstr>CMR10</vt:lpstr>
      <vt:lpstr>CMR7</vt:lpstr>
      <vt:lpstr>CMSY10</vt:lpstr>
      <vt:lpstr>CMSY7</vt:lpstr>
      <vt:lpstr>CMTI10</vt:lpstr>
      <vt:lpstr>楷体</vt:lpstr>
      <vt:lpstr>隶书</vt:lpstr>
      <vt:lpstr>宋体</vt:lpstr>
      <vt:lpstr>Arial</vt:lpstr>
      <vt:lpstr>Calibri</vt:lpstr>
      <vt:lpstr>Calibri Light</vt:lpstr>
      <vt:lpstr>Cambria Math</vt:lpstr>
      <vt:lpstr>Symbol</vt:lpstr>
      <vt:lpstr>Times New Roman</vt:lpstr>
      <vt:lpstr>Wingdings</vt:lpstr>
      <vt:lpstr>Office 主题</vt:lpstr>
      <vt:lpstr>计算机视觉：模型、学习与推理</vt:lpstr>
      <vt:lpstr>概率模型拟合</vt:lpstr>
      <vt:lpstr>本章结构 </vt:lpstr>
      <vt:lpstr>最大似然方法（ML）</vt:lpstr>
      <vt:lpstr>最大似然方法（ML）</vt:lpstr>
      <vt:lpstr>最大后验方法（MAP）</vt:lpstr>
      <vt:lpstr>最大后验方法（MAP）</vt:lpstr>
      <vt:lpstr>最大后验方法（MAP）</vt:lpstr>
      <vt:lpstr>最大后验方法（MAP）</vt:lpstr>
      <vt:lpstr>贝叶斯方法</vt:lpstr>
      <vt:lpstr>贝叶斯方法</vt:lpstr>
      <vt:lpstr>三种方法下的预测</vt:lpstr>
      <vt:lpstr>本章结构 </vt:lpstr>
      <vt:lpstr> 单变量正态分布例</vt:lpstr>
      <vt:lpstr>PowerPoint 演示文稿</vt:lpstr>
      <vt:lpstr>单变量正态分布例</vt:lpstr>
      <vt:lpstr>1. 最大似然方法（ Maximum Likelihood ）</vt:lpstr>
      <vt:lpstr>正态分布拟合: ML</vt:lpstr>
      <vt:lpstr>PowerPoint 演示文稿</vt:lpstr>
      <vt:lpstr>PowerPoint 演示文稿</vt:lpstr>
      <vt:lpstr>PowerPoint 演示文稿</vt:lpstr>
      <vt:lpstr>为什么采用取对数的方法?</vt:lpstr>
      <vt:lpstr>PowerPoint 演示文稿</vt:lpstr>
      <vt:lpstr>PowerPoint 演示文稿</vt:lpstr>
      <vt:lpstr>最小二乘方法</vt:lpstr>
      <vt:lpstr>ML方法下的预测密度</vt:lpstr>
      <vt:lpstr>2. 最大后验概率方法 Maximum a posteriori (MAP)</vt:lpstr>
      <vt:lpstr>最大后验概率方法(MAP)</vt:lpstr>
      <vt:lpstr>PowerPoint 演示文稿</vt:lpstr>
      <vt:lpstr>PowerPoint 演示文稿</vt:lpstr>
      <vt:lpstr>PowerPoint 演示文稿</vt:lpstr>
      <vt:lpstr>拟合正态分布：MAP</vt:lpstr>
      <vt:lpstr>拟合正态分布：MAP</vt:lpstr>
      <vt:lpstr>拟合正态分布：MAP</vt:lpstr>
      <vt:lpstr>最大后验(MAP)</vt:lpstr>
      <vt:lpstr>3. 贝叶斯方法</vt:lpstr>
      <vt:lpstr>贝叶斯方法</vt:lpstr>
      <vt:lpstr>正态分布拟合:贝叶斯方法</vt:lpstr>
      <vt:lpstr>正态分布拟合:贝叶斯方法</vt:lpstr>
      <vt:lpstr>正态分布拟合:贝叶斯方法</vt:lpstr>
      <vt:lpstr>PowerPoint 演示文稿</vt:lpstr>
      <vt:lpstr>正态分布拟合:贝叶斯方法</vt:lpstr>
      <vt:lpstr>PowerPoint 演示文稿</vt:lpstr>
      <vt:lpstr>正态分布拟合:贝叶斯方法</vt:lpstr>
      <vt:lpstr>参数学习的3种方法对比</vt:lpstr>
      <vt:lpstr>三种方法的预测密度对比</vt:lpstr>
      <vt:lpstr>PowerPoint 演示文稿</vt:lpstr>
      <vt:lpstr>本章结构 </vt:lpstr>
      <vt:lpstr>PowerPoint 演示文稿</vt:lpstr>
      <vt:lpstr>PowerPoint 演示文稿</vt:lpstr>
      <vt:lpstr>1. 分类分布: ML拟合</vt:lpstr>
      <vt:lpstr>分类分布: ML拟合</vt:lpstr>
      <vt:lpstr>2. 分类分布： MAP拟合</vt:lpstr>
      <vt:lpstr>分类分布： MAP拟合</vt:lpstr>
      <vt:lpstr>3. 分类分布：Bayesian approach</vt:lpstr>
      <vt:lpstr>分类分布：Bayesian approach</vt:lpstr>
      <vt:lpstr>PowerPoint 演示文稿</vt:lpstr>
      <vt:lpstr>ML / MAP vs. Bayesian</vt:lpstr>
      <vt:lpstr>总结</vt:lpstr>
      <vt:lpstr>算法练习</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MCPR</dc:creator>
  <cp:lastModifiedBy>ZYY</cp:lastModifiedBy>
  <cp:revision>132</cp:revision>
  <dcterms:created xsi:type="dcterms:W3CDTF">2015-09-08T07:46:12Z</dcterms:created>
  <dcterms:modified xsi:type="dcterms:W3CDTF">2016-09-19T02:19:45Z</dcterms:modified>
</cp:coreProperties>
</file>